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63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EB344D84-9AFB-497E-A393-DC336BA19D2E}" styleName="中間スタイル 3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4694"/>
  </p:normalViewPr>
  <p:slideViewPr>
    <p:cSldViewPr snapToGrid="0" snapToObjects="1">
      <p:cViewPr varScale="1">
        <p:scale>
          <a:sx n="65" d="100"/>
          <a:sy n="65" d="100"/>
        </p:scale>
        <p:origin x="324" y="4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図 14">
            <a:extLst>
              <a:ext uri="{FF2B5EF4-FFF2-40B4-BE49-F238E27FC236}">
                <a16:creationId xmlns:a16="http://schemas.microsoft.com/office/drawing/2014/main" id="{6F55C0A1-9439-46EE-B14E-7D682266868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aintBrus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1153" r="7652"/>
          <a:stretch/>
        </p:blipFill>
        <p:spPr>
          <a:xfrm>
            <a:off x="0" y="-39189"/>
            <a:ext cx="9906000" cy="6858001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</p:spPr>
      </p:pic>
      <p:pic>
        <p:nvPicPr>
          <p:cNvPr id="16" name="Picture 2">
            <a:extLst>
              <a:ext uri="{FF2B5EF4-FFF2-40B4-BE49-F238E27FC236}">
                <a16:creationId xmlns:a16="http://schemas.microsoft.com/office/drawing/2014/main" id="{0DA27439-FCA7-4B71-A9D9-07E3AFB0C0D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62" b="38221"/>
          <a:stretch/>
        </p:blipFill>
        <p:spPr bwMode="auto">
          <a:xfrm>
            <a:off x="0" y="4745494"/>
            <a:ext cx="7704151" cy="2112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B1B82796-EC82-4C7A-ACD0-323C72B6734A}"/>
              </a:ext>
            </a:extLst>
          </p:cNvPr>
          <p:cNvSpPr txBox="1"/>
          <p:nvPr userDrawn="1"/>
        </p:nvSpPr>
        <p:spPr>
          <a:xfrm>
            <a:off x="1509494" y="320289"/>
            <a:ext cx="64163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3600" b="1" dirty="0">
                <a:solidFill>
                  <a:schemeClr val="bg2">
                    <a:lumMod val="9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工学院大学　</a:t>
            </a:r>
            <a:r>
              <a:rPr kumimoji="1" lang="ja-JP" altLang="en-US" sz="3600" b="1" dirty="0">
                <a:solidFill>
                  <a:schemeClr val="bg2">
                    <a:lumMod val="9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受講方法説明書</a:t>
            </a:r>
          </a:p>
          <a:p>
            <a:endParaRPr kumimoji="1" lang="ja-JP" altLang="en-US" sz="3600" b="1" dirty="0">
              <a:solidFill>
                <a:schemeClr val="bg2">
                  <a:lumMod val="9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27" name="図 26">
            <a:extLst>
              <a:ext uri="{FF2B5EF4-FFF2-40B4-BE49-F238E27FC236}">
                <a16:creationId xmlns:a16="http://schemas.microsoft.com/office/drawing/2014/main" id="{0782DE8D-0230-4E68-8F8C-050A2CFAE309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535321" y="159080"/>
            <a:ext cx="842736" cy="1108019"/>
          </a:xfrm>
          <a:prstGeom prst="rect">
            <a:avLst/>
          </a:prstGeom>
        </p:spPr>
      </p:pic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F16773C5-03B1-412C-B644-973E15BA0DD6}"/>
              </a:ext>
            </a:extLst>
          </p:cNvPr>
          <p:cNvGrpSpPr/>
          <p:nvPr userDrawn="1"/>
        </p:nvGrpSpPr>
        <p:grpSpPr>
          <a:xfrm>
            <a:off x="7925891" y="185206"/>
            <a:ext cx="1531593" cy="972571"/>
            <a:chOff x="8035075" y="159080"/>
            <a:chExt cx="1531593" cy="972571"/>
          </a:xfrm>
        </p:grpSpPr>
        <p:sp>
          <p:nvSpPr>
            <p:cNvPr id="28" name="四角形: 角を丸くする 27">
              <a:extLst>
                <a:ext uri="{FF2B5EF4-FFF2-40B4-BE49-F238E27FC236}">
                  <a16:creationId xmlns:a16="http://schemas.microsoft.com/office/drawing/2014/main" id="{A62E0AFE-7725-4161-B25A-D32645396680}"/>
                </a:ext>
              </a:extLst>
            </p:cNvPr>
            <p:cNvSpPr/>
            <p:nvPr userDrawn="1"/>
          </p:nvSpPr>
          <p:spPr>
            <a:xfrm>
              <a:off x="8035075" y="159080"/>
              <a:ext cx="1489027" cy="972571"/>
            </a:xfrm>
            <a:prstGeom prst="roundRect">
              <a:avLst>
                <a:gd name="adj" fmla="val 3275"/>
              </a:avLst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0E332B16-5943-41E1-B1CD-AF33EF9ED279}"/>
                </a:ext>
              </a:extLst>
            </p:cNvPr>
            <p:cNvSpPr txBox="1"/>
            <p:nvPr userDrawn="1"/>
          </p:nvSpPr>
          <p:spPr>
            <a:xfrm>
              <a:off x="8035480" y="266013"/>
              <a:ext cx="1531188" cy="7848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500" b="1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資料の無断での</a:t>
              </a:r>
              <a:endParaRPr kumimoji="1" lang="en-US" altLang="ja-JP" sz="1500" b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500" b="1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転載・配布を</a:t>
              </a:r>
              <a:endParaRPr kumimoji="1" lang="en-US" altLang="ja-JP" sz="1500" b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500" b="1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固く禁じます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59822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129DCAF-7CE5-604F-8ACC-E1AB37C87E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3D68CDC-696D-194A-AC0B-8B7A0BCB3B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C0C71D4-5A63-6342-B3C1-CDD680AFED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D84D503-E519-DB44-A297-6241C898A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3E50EC8-4799-8540-9E8C-C2AAD8D70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D5702B2-C16C-354C-88CC-BC63DBDC1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1113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1D98E7-9E1E-2749-9A33-35CAE4085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415EC4F-29AE-7E43-98BB-5EB546265A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2937FED-7BFA-AD4C-AB5F-82C4CC2AF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B5872FE-C5A4-1D40-94A7-50425874C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AF563DC-1301-D646-86F5-EB9264385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73875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7DCC15D-4C16-4F4C-9AF0-23AD915B9B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53244B6-132D-904B-9076-33C53993D2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00EED1-40C6-E048-A553-D79DC809C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7B21841-DA7D-5545-974D-402A87DD7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32C7010-EE9F-1340-BC78-F4D5A18DE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6316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558996-4D55-4F47-A425-C306217F85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DF43980-C2F3-B741-8D66-24695E7F60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4FCF7B4-545B-5346-AC9F-21D4484E2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DC2BBDA-A22F-0E47-BF64-BDC767E6F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0D6CCD-B7E2-B749-A19D-40B3D9066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6148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9990ABE-6B1A-EA4F-89A9-87D93EBC0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E5FDE77-89A5-A44B-A74A-7BB9DF85D2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26BE688-1E80-E84F-8D38-2D2B9CDB4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896FB3F-3B87-FD4F-B44E-EF88A2811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F35424F-C053-8140-9956-A8F5A88D0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3381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F49F6B-CBE3-A041-85B1-93965E253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99827A6-B4D4-F44E-AAB3-4A1AD59FA9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75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2806ED3-6CDF-5144-A0D3-DA96B8D2C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923E117-5C1E-3F4A-A3F6-0FE3B8F05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7709B26-F0C2-0F43-A226-EC838A951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3748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BD90013-1FD3-4C45-A0E1-29311AA04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3188DA6-DAE4-E345-8A14-8B8D99F7D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D738EE3-64C0-604C-B799-496EA4685B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79B4B17-8A49-0D4A-A880-BCBB4B6E7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04B1D73-3561-FB45-B369-FB91426F8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2FFD111-CC78-B441-9228-D43BFE9A4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5483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444E5C4-1B1F-9D48-985A-15CA559F9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2C7838F-D152-3E47-9464-068FD7FD18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2AB28AD-E2B9-824C-B4E0-F4E83B1811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D3D280B-8120-F344-B219-26F1F9B3BD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4D330C0-339E-CB43-A5D0-AB81F1A342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BEA0B21-4109-9946-9FB1-697C5E02A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EDFFE20-0BC0-4941-A865-5BB0FC291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64685DB-E31C-8A46-B6BF-E7BFE82FE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1645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4221F3B-89CF-3943-8BD0-B58C6A5A0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A229A98-7EBA-8B41-8F6E-899C679C8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9F1C856-FD61-7342-9EE9-09D387F22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962309C-67CD-DB4A-A499-6EB1B56DD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5494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FA575B0-4D43-B840-87B2-6F5EF0372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3FAA39D-8653-944E-BD24-CA16DDE80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11443F3-F85B-D54C-B028-8C6D2995B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5745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D238ED-0D9F-8347-8E83-A55F71AF8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F4269BD-994F-394E-A87E-292513A8E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8B03D8F-E967-2A4B-88E1-D16BF51106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7C9AA04-2E88-2B41-8A47-3F04EBB4E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FB3937F-6A56-7E4A-AB9B-4BFA99389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39E5EB4-DDAD-0E44-A274-52A205E74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3058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6C3D483-57F2-224B-8F9D-A705947E6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77AAE8C-CE4B-4544-82E8-3346904B90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430CC89-C6DD-804A-BF09-280738CC56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0CBC36-B664-B644-80D1-250AD0B48A9A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4BD094B-C341-344C-A668-24EE62F187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A1E146A-EE1E-364C-9403-51F3238D93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7817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txStyles>
    <p:titleStyle>
      <a:lvl1pPr algn="l" defTabSz="742950" rtl="0" eaLnBrk="1" latinLnBrk="0" hangingPunct="1">
        <a:lnSpc>
          <a:spcPct val="90000"/>
        </a:lnSpc>
        <a:spcBef>
          <a:spcPct val="0"/>
        </a:spcBef>
        <a:buNone/>
        <a:defRPr kumimoji="1"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8" indent="-185738" algn="l" defTabSz="742950" rtl="0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kumimoji="1"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6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&#12295;&#12295;&#12295;fu20626@g.kogakuin.jp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FD1406A6-C19E-572A-6BC6-3368DFAA5E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7187772"/>
              </p:ext>
            </p:extLst>
          </p:nvPr>
        </p:nvGraphicFramePr>
        <p:xfrm>
          <a:off x="366452" y="1319513"/>
          <a:ext cx="9168074" cy="5454000"/>
        </p:xfrm>
        <a:graphic>
          <a:graphicData uri="http://schemas.openxmlformats.org/drawingml/2006/table">
            <a:tbl>
              <a:tblPr firstCol="1" bandRow="1">
                <a:effectLst/>
                <a:tableStyleId>{EB344D84-9AFB-497E-A393-DC336BA19D2E}</a:tableStyleId>
              </a:tblPr>
              <a:tblGrid>
                <a:gridCol w="2091237">
                  <a:extLst>
                    <a:ext uri="{9D8B030D-6E8A-4147-A177-3AD203B41FA5}">
                      <a16:colId xmlns:a16="http://schemas.microsoft.com/office/drawing/2014/main" val="2379204937"/>
                    </a:ext>
                  </a:extLst>
                </a:gridCol>
                <a:gridCol w="4744708">
                  <a:extLst>
                    <a:ext uri="{9D8B030D-6E8A-4147-A177-3AD203B41FA5}">
                      <a16:colId xmlns:a16="http://schemas.microsoft.com/office/drawing/2014/main" val="557568486"/>
                    </a:ext>
                  </a:extLst>
                </a:gridCol>
                <a:gridCol w="2332129">
                  <a:extLst>
                    <a:ext uri="{9D8B030D-6E8A-4147-A177-3AD203B41FA5}">
                      <a16:colId xmlns:a16="http://schemas.microsoft.com/office/drawing/2014/main" val="3460697008"/>
                    </a:ext>
                  </a:extLst>
                </a:gridCol>
              </a:tblGrid>
              <a:tr h="418461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授業名</a:t>
                      </a:r>
                      <a:endParaRPr kumimoji="1" lang="ja-JP" altLang="en-US" sz="12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1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心理学</a:t>
                      </a:r>
                      <a:r>
                        <a:rPr kumimoji="1" lang="en-US" altLang="ja-JP" sz="1200" b="1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A</a:t>
                      </a:r>
                      <a:endParaRPr kumimoji="1" lang="ja-JP" altLang="en-US" sz="12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7653" marR="77653" marT="38826" marB="38826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[</a:t>
                      </a:r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遠隔</a:t>
                      </a:r>
                      <a:r>
                        <a:rPr kumimoji="1" lang="en-US" altLang="ja-JP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</a:t>
                      </a:r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オンデマンド</a:t>
                      </a:r>
                      <a:r>
                        <a:rPr kumimoji="1" lang="en-US" altLang="ja-JP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)]</a:t>
                      </a:r>
                    </a:p>
                  </a:txBody>
                  <a:tcPr marL="77653" marR="77653" marT="38826" marB="3882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214077141"/>
                  </a:ext>
                </a:extLst>
              </a:tr>
              <a:tr h="44464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学期・曜日時間</a:t>
                      </a: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2025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年度前期・金曜</a:t>
                      </a:r>
                      <a:r>
                        <a:rPr kumimoji="1" lang="en-US" altLang="ja-JP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1</a:t>
                      </a:r>
                      <a:r>
                        <a:rPr kumimoji="1" lang="ja-JP" altLang="en-US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限</a:t>
                      </a:r>
                    </a:p>
                  </a:txBody>
                  <a:tcPr marL="77653" marR="77653" marT="38826" marB="38826" anchor="ctr"/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/>
                </a:tc>
                <a:extLst>
                  <a:ext uri="{0D108BD9-81ED-4DB2-BD59-A6C34878D82A}">
                    <a16:rowId xmlns:a16="http://schemas.microsoft.com/office/drawing/2014/main" val="3738268677"/>
                  </a:ext>
                </a:extLst>
              </a:tr>
              <a:tr h="44464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担当者・連絡先</a:t>
                      </a:r>
                      <a:endParaRPr kumimoji="1" lang="ja-JP" altLang="en-US" sz="12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山田 豊明    </a:t>
                      </a:r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YAMADA Toyoaki</a:t>
                      </a:r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429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  <a:hlinkClick r:id="rId2"/>
                        </a:rPr>
                        <a:t>fu20626@</a:t>
                      </a:r>
                      <a:r>
                        <a:rPr kumimoji="1" lang="en-US" altLang="ja-JP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  <a:hlinkClick r:id="rId2"/>
                        </a:rPr>
                        <a:t>g.kogakuin.jp</a:t>
                      </a:r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860355277"/>
                  </a:ext>
                </a:extLst>
              </a:tr>
              <a:tr h="42922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主な実施方法</a:t>
                      </a: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音声付き</a:t>
                      </a:r>
                      <a:r>
                        <a:rPr kumimoji="1" lang="en-US" altLang="ja-JP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PPT</a:t>
                      </a:r>
                      <a:r>
                        <a:rPr kumimoji="1" lang="ja-JP" altLang="en-US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ファイル</a:t>
                      </a:r>
                    </a:p>
                  </a:txBody>
                  <a:tcPr marL="77653" marR="77653" marT="38826" marB="38826"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/>
                </a:tc>
                <a:extLst>
                  <a:ext uri="{0D108BD9-81ED-4DB2-BD59-A6C34878D82A}">
                    <a16:rowId xmlns:a16="http://schemas.microsoft.com/office/drawing/2014/main" val="2767819256"/>
                  </a:ext>
                </a:extLst>
              </a:tr>
              <a:tr h="45661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出席</a:t>
                      </a:r>
                      <a:endParaRPr kumimoji="1" lang="ja-JP" altLang="en-US" sz="12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KU-LMS 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で出欠，および小テスト・アンケート提出</a:t>
                      </a:r>
                      <a:endParaRPr kumimoji="1" lang="en-US" altLang="ja-JP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/>
                </a:tc>
                <a:extLst>
                  <a:ext uri="{0D108BD9-81ED-4DB2-BD59-A6C34878D82A}">
                    <a16:rowId xmlns:a16="http://schemas.microsoft.com/office/drawing/2014/main" val="826450890"/>
                  </a:ext>
                </a:extLst>
              </a:tr>
              <a:tr h="460119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資料配布</a:t>
                      </a: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429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KU-LMS 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で配布</a:t>
                      </a:r>
                      <a:endParaRPr kumimoji="1" lang="en-US" altLang="ja-JP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  <a:p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KU-LMS 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から </a:t>
                      </a:r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GoogleDrive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リンク</a:t>
                      </a:r>
                      <a:endParaRPr kumimoji="1" lang="en-US" altLang="ja-JP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各週水曜～金曜に受講すること</a:t>
                      </a:r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/>
                </a:tc>
                <a:extLst>
                  <a:ext uri="{0D108BD9-81ED-4DB2-BD59-A6C34878D82A}">
                    <a16:rowId xmlns:a16="http://schemas.microsoft.com/office/drawing/2014/main" val="21916782"/>
                  </a:ext>
                </a:extLst>
              </a:tr>
              <a:tr h="460119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課題</a:t>
                      </a: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KU-LMS 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上</a:t>
                      </a:r>
                      <a:r>
                        <a:rPr kumimoji="1" lang="ja-JP" altLang="en-US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で提出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（締め切り：授業設定日含</a:t>
                      </a:r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3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日以内）</a:t>
                      </a:r>
                      <a:endParaRPr kumimoji="1" lang="en-US" altLang="ja-JP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各週水曜～金曜に提出すること</a:t>
                      </a:r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103650983"/>
                  </a:ext>
                </a:extLst>
              </a:tr>
              <a:tr h="45661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質問受付</a:t>
                      </a: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KU-LMS 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上の掲示板，上記 </a:t>
                      </a:r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Gmail 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で随時受付して，可能な時間に回答</a:t>
                      </a:r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626423208"/>
                  </a:ext>
                </a:extLst>
              </a:tr>
              <a:tr h="44464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配布資料</a:t>
                      </a: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音声付き</a:t>
                      </a:r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PPT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ファイル，</a:t>
                      </a:r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PDF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ファイル</a:t>
                      </a:r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559552414"/>
                  </a:ext>
                </a:extLst>
              </a:tr>
              <a:tr h="45661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初回授業について</a:t>
                      </a: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KU-LMS 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に</a:t>
                      </a:r>
                      <a:r>
                        <a:rPr kumimoji="1" lang="ja-JP" altLang="en-US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掲載された教材を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もとに学習を</a:t>
                      </a:r>
                      <a:r>
                        <a:rPr kumimoji="1" lang="ja-JP" altLang="en-US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進める</a:t>
                      </a:r>
                      <a:endParaRPr kumimoji="1" lang="ja-JP" altLang="en-US" sz="12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7653" marR="77653" marT="38826" marB="38826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latin typeface="Courier" pitchFamily="2" charset="0"/>
                        <a:ea typeface="MS Gothic" panose="020B0609070205080204" pitchFamily="49" charset="-128"/>
                      </a:endParaRPr>
                    </a:p>
                  </a:txBody>
                  <a:tcPr marL="77653" marR="77653" marT="38826" marB="3882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63071368"/>
                  </a:ext>
                </a:extLst>
              </a:tr>
              <a:tr h="537683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オンデマンド</a:t>
                      </a:r>
                      <a:r>
                        <a:rPr kumimoji="1" lang="en-US" altLang="ja-JP" sz="1200" b="1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EX</a:t>
                      </a:r>
                      <a:endParaRPr kumimoji="1" lang="en-US" altLang="ja-JP" sz="12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授業で指示</a:t>
                      </a:r>
                      <a:endParaRPr kumimoji="1" lang="ja-JP" altLang="en-US" sz="14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400" b="0" kern="1200" dirty="0">
                        <a:solidFill>
                          <a:schemeClr val="dk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673147198"/>
                  </a:ext>
                </a:extLst>
              </a:tr>
              <a:tr h="44464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その他</a:t>
                      </a: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7653" marR="77653" marT="38826" marB="38826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latin typeface="Courier" pitchFamily="2" charset="0"/>
                        <a:ea typeface="MS Gothic" panose="020B0609070205080204" pitchFamily="49" charset="-128"/>
                      </a:endParaRPr>
                    </a:p>
                  </a:txBody>
                  <a:tcPr marL="77653" marR="77653" marT="38826" marB="3882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05015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1030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280</TotalTime>
  <Words>137</Words>
  <Application>Microsoft Office PowerPoint</Application>
  <PresentationFormat>A4 210 x 297 mm</PresentationFormat>
  <Paragraphs>28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Courier</vt:lpstr>
      <vt:lpstr>Meiryo</vt:lpstr>
      <vt:lpstr>Meiryo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Junji Yamato</dc:creator>
  <cp:lastModifiedBy>山田　豊明</cp:lastModifiedBy>
  <cp:revision>66</cp:revision>
  <dcterms:created xsi:type="dcterms:W3CDTF">2020-04-15T07:44:05Z</dcterms:created>
  <dcterms:modified xsi:type="dcterms:W3CDTF">2025-02-19T12:50:24Z</dcterms:modified>
</cp:coreProperties>
</file>