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611" r:id="rId2"/>
    <p:sldId id="612" r:id="rId3"/>
    <p:sldId id="599" r:id="rId4"/>
    <p:sldId id="606" r:id="rId5"/>
    <p:sldId id="610" r:id="rId6"/>
    <p:sldId id="613" r:id="rId7"/>
    <p:sldId id="614" r:id="rId8"/>
    <p:sldId id="615"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2619" autoAdjust="0"/>
  </p:normalViewPr>
  <p:slideViewPr>
    <p:cSldViewPr snapToGrid="0">
      <p:cViewPr varScale="1">
        <p:scale>
          <a:sx n="57" d="100"/>
          <a:sy n="57"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A5514D-ABA3-4219-9FF7-861E96DD3897}" type="datetimeFigureOut">
              <a:rPr kumimoji="1" lang="ja-JP" altLang="en-US" smtClean="0"/>
              <a:t>2021/4/11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302FD3-4A79-4375-B562-EEACAD74CFCF}" type="slidenum">
              <a:rPr kumimoji="1" lang="ja-JP" altLang="en-US" smtClean="0"/>
              <a:t>‹#›</a:t>
            </a:fld>
            <a:endParaRPr kumimoji="1" lang="ja-JP" altLang="en-US"/>
          </a:p>
        </p:txBody>
      </p:sp>
    </p:spTree>
    <p:extLst>
      <p:ext uri="{BB962C8B-B14F-4D97-AF65-F5344CB8AC3E}">
        <p14:creationId xmlns:p14="http://schemas.microsoft.com/office/powerpoint/2010/main" val="30185137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solidFill>
                <a:srgbClr val="FF0000"/>
              </a:solidFill>
              <a:latin typeface="+mn-ea"/>
            </a:endParaRPr>
          </a:p>
          <a:p>
            <a:endParaRPr kumimoji="1" lang="ja-JP" altLang="en-US" dirty="0">
              <a:latin typeface="+mn-ea"/>
            </a:endParaRPr>
          </a:p>
        </p:txBody>
      </p:sp>
      <p:sp>
        <p:nvSpPr>
          <p:cNvPr id="4" name="スライド番号プレースホルダー 3"/>
          <p:cNvSpPr>
            <a:spLocks noGrp="1"/>
          </p:cNvSpPr>
          <p:nvPr>
            <p:ph type="sldNum" sz="quarter" idx="5"/>
          </p:nvPr>
        </p:nvSpPr>
        <p:spPr/>
        <p:txBody>
          <a:bodyPr/>
          <a:lstStyle/>
          <a:p>
            <a:fld id="{F1D13F15-4523-A647-8F09-04CABAF6EC83}" type="slidenum">
              <a:rPr kumimoji="1" lang="ja-JP" altLang="en-US" smtClean="0"/>
              <a:t>1</a:t>
            </a:fld>
            <a:endParaRPr kumimoji="1" lang="ja-JP" altLang="en-US"/>
          </a:p>
        </p:txBody>
      </p:sp>
    </p:spTree>
    <p:extLst>
      <p:ext uri="{BB962C8B-B14F-4D97-AF65-F5344CB8AC3E}">
        <p14:creationId xmlns:p14="http://schemas.microsoft.com/office/powerpoint/2010/main" val="2921544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latin typeface="+mn-ea"/>
            </a:endParaRPr>
          </a:p>
          <a:p>
            <a:endParaRPr lang="ja-JP" altLang="en-US" dirty="0">
              <a:solidFill>
                <a:srgbClr val="FF0000"/>
              </a:solidFill>
              <a:latin typeface="+mn-ea"/>
            </a:endParaRPr>
          </a:p>
          <a:p>
            <a:endParaRPr kumimoji="1" lang="ja-JP" altLang="en-US" dirty="0">
              <a:latin typeface="+mn-ea"/>
            </a:endParaRPr>
          </a:p>
        </p:txBody>
      </p:sp>
      <p:sp>
        <p:nvSpPr>
          <p:cNvPr id="4" name="スライド番号プレースホルダー 3"/>
          <p:cNvSpPr>
            <a:spLocks noGrp="1"/>
          </p:cNvSpPr>
          <p:nvPr>
            <p:ph type="sldNum" sz="quarter" idx="5"/>
          </p:nvPr>
        </p:nvSpPr>
        <p:spPr/>
        <p:txBody>
          <a:bodyPr/>
          <a:lstStyle/>
          <a:p>
            <a:fld id="{F1D13F15-4523-A647-8F09-04CABAF6EC83}" type="slidenum">
              <a:rPr kumimoji="1" lang="ja-JP" altLang="en-US" smtClean="0"/>
              <a:t>2</a:t>
            </a:fld>
            <a:endParaRPr kumimoji="1" lang="ja-JP" altLang="en-US"/>
          </a:p>
        </p:txBody>
      </p:sp>
    </p:spTree>
    <p:extLst>
      <p:ext uri="{BB962C8B-B14F-4D97-AF65-F5344CB8AC3E}">
        <p14:creationId xmlns:p14="http://schemas.microsoft.com/office/powerpoint/2010/main" val="3231672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noProof="1"/>
              <a:t>成績評価について説明します。</a:t>
            </a:r>
            <a:endParaRPr kumimoji="1" lang="en-US" altLang="ja-JP" noProof="1"/>
          </a:p>
          <a:p>
            <a:endParaRPr kumimoji="1" lang="en-US" altLang="ja-JP" noProof="1"/>
          </a:p>
          <a:p>
            <a:r>
              <a:rPr kumimoji="1" lang="en-US" altLang="ja-JP" noProof="1"/>
              <a:t>BAEI</a:t>
            </a:r>
            <a:r>
              <a:rPr kumimoji="1" lang="ja-JP" altLang="en-US" noProof="1"/>
              <a:t>の成績は、授業中に課される</a:t>
            </a:r>
            <a:r>
              <a:rPr kumimoji="1" lang="en-US" altLang="ja-JP" noProof="1"/>
              <a:t>Writing Task</a:t>
            </a:r>
            <a:r>
              <a:rPr kumimoji="1" lang="ja-JP" altLang="en-US" noProof="1"/>
              <a:t>を</a:t>
            </a:r>
            <a:r>
              <a:rPr kumimoji="1" lang="en-US" altLang="ja-JP" noProof="1"/>
              <a:t>50</a:t>
            </a:r>
            <a:r>
              <a:rPr kumimoji="1" lang="ja-JP" altLang="en-US" noProof="1"/>
              <a:t>％、第</a:t>
            </a:r>
            <a:r>
              <a:rPr kumimoji="1" lang="en-US" altLang="ja-JP" noProof="1"/>
              <a:t>13</a:t>
            </a:r>
            <a:r>
              <a:rPr kumimoji="1" lang="ja-JP" altLang="en-US" noProof="1"/>
              <a:t>週目の授業内に実施される統一試験を</a:t>
            </a:r>
            <a:r>
              <a:rPr kumimoji="1" lang="en-US" altLang="ja-JP" noProof="1"/>
              <a:t>50%</a:t>
            </a:r>
            <a:r>
              <a:rPr kumimoji="1" lang="ja-JP" altLang="en-US" noProof="1"/>
              <a:t>として評価をします。</a:t>
            </a:r>
            <a:endParaRPr kumimoji="1" lang="en-US" altLang="ja-JP" noProof="1"/>
          </a:p>
          <a:p>
            <a:endParaRPr kumimoji="1" lang="en-US" altLang="ja-JP" noProof="1"/>
          </a:p>
          <a:p>
            <a:pPr marL="0" indent="0">
              <a:lnSpc>
                <a:spcPct val="100000"/>
              </a:lnSpc>
              <a:buNone/>
            </a:pPr>
            <a:r>
              <a:rPr lang="ja-JP" altLang="en-US" sz="1200" b="1">
                <a:solidFill>
                  <a:srgbClr val="FF0000"/>
                </a:solidFill>
                <a:latin typeface="Yu Gothic" panose="020B0400000000000000" pitchFamily="34" charset="-128"/>
                <a:ea typeface="Yu Gothic" panose="020B0400000000000000" pitchFamily="34" charset="-128"/>
              </a:rPr>
              <a:t>４回以上欠席した場合は、期末試験の受験は認められません。また、</a:t>
            </a:r>
            <a:r>
              <a:rPr lang="ja-JP" altLang="en-US" sz="1200">
                <a:latin typeface="Yu Gothic" panose="020B0400000000000000" pitchFamily="34" charset="-128"/>
                <a:ea typeface="Yu Gothic" panose="020B0400000000000000" pitchFamily="34" charset="-128"/>
              </a:rPr>
              <a:t>授業時間開始後</a:t>
            </a:r>
            <a:r>
              <a:rPr lang="en-US" altLang="ja-JP" sz="1200" dirty="0">
                <a:latin typeface="Yu Gothic" panose="020B0400000000000000" pitchFamily="34" charset="-128"/>
                <a:ea typeface="Yu Gothic" panose="020B0400000000000000" pitchFamily="34" charset="-128"/>
              </a:rPr>
              <a:t>30</a:t>
            </a:r>
            <a:r>
              <a:rPr lang="ja-JP" altLang="en-US" sz="1200">
                <a:latin typeface="Yu Gothic" panose="020B0400000000000000" pitchFamily="34" charset="-128"/>
                <a:ea typeface="Yu Gothic" panose="020B0400000000000000" pitchFamily="34" charset="-128"/>
              </a:rPr>
              <a:t>分までに出席が確認できない場合は、欠席扱いとします。</a:t>
            </a:r>
            <a:endParaRPr lang="en-US" altLang="ja-JP" sz="1200" dirty="0">
              <a:latin typeface="Yu Gothic" panose="020B0400000000000000" pitchFamily="34" charset="-128"/>
              <a:ea typeface="Yu Gothic" panose="020B0400000000000000" pitchFamily="34" charset="-128"/>
            </a:endParaRPr>
          </a:p>
          <a:p>
            <a:pPr marL="0" indent="0">
              <a:lnSpc>
                <a:spcPct val="100000"/>
              </a:lnSpc>
              <a:buNone/>
            </a:pPr>
            <a:r>
              <a:rPr lang="en-US" altLang="ja-JP" sz="1200" dirty="0">
                <a:latin typeface="Yu Gothic" panose="020B0400000000000000" pitchFamily="34" charset="-128"/>
                <a:ea typeface="Yu Gothic" panose="020B0400000000000000" pitchFamily="34" charset="-128"/>
              </a:rPr>
              <a:t>Writing Task</a:t>
            </a:r>
            <a:r>
              <a:rPr lang="ja-JP" altLang="en-US" sz="1200">
                <a:latin typeface="Yu Gothic" panose="020B0400000000000000" pitchFamily="34" charset="-128"/>
                <a:ea typeface="Yu Gothic" panose="020B0400000000000000" pitchFamily="34" charset="-128"/>
              </a:rPr>
              <a:t>の提出締め切りは、授業日当日</a:t>
            </a:r>
            <a:r>
              <a:rPr lang="en-US" altLang="ja-JP" sz="1200" dirty="0">
                <a:latin typeface="Yu Gothic" panose="020B0400000000000000" pitchFamily="34" charset="-128"/>
                <a:ea typeface="Yu Gothic" panose="020B0400000000000000" pitchFamily="34" charset="-128"/>
              </a:rPr>
              <a:t>24</a:t>
            </a:r>
            <a:r>
              <a:rPr lang="ja-JP" altLang="en-US" sz="1200">
                <a:latin typeface="Yu Gothic" panose="020B0400000000000000" pitchFamily="34" charset="-128"/>
                <a:ea typeface="Yu Gothic" panose="020B0400000000000000" pitchFamily="34" charset="-128"/>
              </a:rPr>
              <a:t>時までとします。提出締め切り後に</a:t>
            </a:r>
            <a:r>
              <a:rPr lang="en-US" altLang="ja-JP" sz="1200" dirty="0">
                <a:latin typeface="Yu Gothic" panose="020B0400000000000000" pitchFamily="34" charset="-128"/>
                <a:ea typeface="Yu Gothic" panose="020B0400000000000000" pitchFamily="34" charset="-128"/>
              </a:rPr>
              <a:t>Writing Task</a:t>
            </a:r>
            <a:r>
              <a:rPr lang="ja-JP" altLang="en-US" sz="1200">
                <a:latin typeface="Yu Gothic" panose="020B0400000000000000" pitchFamily="34" charset="-128"/>
                <a:ea typeface="Yu Gothic" panose="020B0400000000000000" pitchFamily="34" charset="-128"/>
              </a:rPr>
              <a:t>を提出した場合は採点対象となりませんので、注意をしてください。</a:t>
            </a:r>
            <a:endParaRPr kumimoji="1" lang="en-US" altLang="ja-JP" noProof="1"/>
          </a:p>
          <a:p>
            <a:endParaRPr kumimoji="1" lang="en-US" altLang="ja-JP" noProof="1"/>
          </a:p>
          <a:p>
            <a:endParaRPr kumimoji="1" lang="en-US" altLang="ja-JP" noProof="1"/>
          </a:p>
          <a:p>
            <a:endParaRPr kumimoji="1" lang="ja-JP" altLang="en-US"/>
          </a:p>
        </p:txBody>
      </p:sp>
      <p:sp>
        <p:nvSpPr>
          <p:cNvPr id="4" name="スライド番号プレースホルダー 3"/>
          <p:cNvSpPr>
            <a:spLocks noGrp="1"/>
          </p:cNvSpPr>
          <p:nvPr>
            <p:ph type="sldNum" sz="quarter" idx="5"/>
          </p:nvPr>
        </p:nvSpPr>
        <p:spPr/>
        <p:txBody>
          <a:bodyPr/>
          <a:lstStyle/>
          <a:p>
            <a:fld id="{F1D13F15-4523-A647-8F09-04CABAF6EC83}" type="slidenum">
              <a:rPr kumimoji="1" lang="ja-JP" altLang="en-US" smtClean="0"/>
              <a:t>3</a:t>
            </a:fld>
            <a:endParaRPr kumimoji="1" lang="ja-JP" altLang="en-US"/>
          </a:p>
        </p:txBody>
      </p:sp>
    </p:spTree>
    <p:extLst>
      <p:ext uri="{BB962C8B-B14F-4D97-AF65-F5344CB8AC3E}">
        <p14:creationId xmlns:p14="http://schemas.microsoft.com/office/powerpoint/2010/main" val="21074761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a:latin typeface="+mn-ea"/>
              </a:rPr>
              <a:t>なお、授業態度が著しく悪い学生については、その根拠を明確にしたうえで、担当教員の判断により、不合格（</a:t>
            </a:r>
            <a:r>
              <a:rPr lang="en-US" altLang="ja-JP" dirty="0">
                <a:latin typeface="+mn-ea"/>
              </a:rPr>
              <a:t>F</a:t>
            </a:r>
            <a:r>
              <a:rPr lang="ja-JP" altLang="en-US">
                <a:latin typeface="+mn-ea"/>
              </a:rPr>
              <a:t>）または未受験（</a:t>
            </a:r>
            <a:r>
              <a:rPr lang="en-US" altLang="ja-JP" dirty="0">
                <a:latin typeface="+mn-ea"/>
              </a:rPr>
              <a:t>H</a:t>
            </a:r>
            <a:r>
              <a:rPr lang="ja-JP" altLang="en-US">
                <a:latin typeface="+mn-ea"/>
              </a:rPr>
              <a:t>）と評価される場合があります。</a:t>
            </a:r>
            <a:endParaRPr lang="en-US" altLang="ja-JP" dirty="0">
              <a:latin typeface="+mn-ea"/>
            </a:endParaRPr>
          </a:p>
          <a:p>
            <a:pPr marL="0" indent="0">
              <a:buNone/>
            </a:pPr>
            <a:endParaRPr lang="en-US" altLang="ja-JP" dirty="0">
              <a:latin typeface="+mn-ea"/>
            </a:endParaRPr>
          </a:p>
          <a:p>
            <a:pPr marL="0" indent="0">
              <a:buNone/>
            </a:pPr>
            <a:r>
              <a:rPr lang="ja-JP" altLang="en-US">
                <a:latin typeface="+mn-ea"/>
              </a:rPr>
              <a:t>　</a:t>
            </a:r>
            <a:r>
              <a:rPr lang="en-US" altLang="ja-JP" dirty="0">
                <a:latin typeface="+mn-ea"/>
              </a:rPr>
              <a:t>&lt;</a:t>
            </a:r>
            <a:r>
              <a:rPr lang="ja-JP" altLang="en-US">
                <a:latin typeface="+mn-ea"/>
              </a:rPr>
              <a:t>授業態度が著しく悪い例</a:t>
            </a:r>
            <a:r>
              <a:rPr lang="en-US" altLang="ja-JP" dirty="0">
                <a:latin typeface="+mn-ea"/>
              </a:rPr>
              <a:t>&gt;</a:t>
            </a:r>
          </a:p>
          <a:p>
            <a:pPr marL="0" indent="0">
              <a:spcBef>
                <a:spcPts val="0"/>
              </a:spcBef>
              <a:buNone/>
            </a:pPr>
            <a:r>
              <a:rPr lang="ja-JP" altLang="en-US">
                <a:latin typeface="+mn-ea"/>
              </a:rPr>
              <a:t>　　提出課題に適切に取り組まない。</a:t>
            </a:r>
            <a:endParaRPr lang="en-US" altLang="ja-JP" dirty="0">
              <a:latin typeface="+mn-ea"/>
            </a:endParaRPr>
          </a:p>
          <a:p>
            <a:pPr marL="0" indent="0">
              <a:spcBef>
                <a:spcPts val="0"/>
              </a:spcBef>
              <a:buNone/>
            </a:pPr>
            <a:r>
              <a:rPr lang="ja-JP" altLang="en-US">
                <a:latin typeface="+mn-ea"/>
              </a:rPr>
              <a:t>　　無断での翻訳ソフトの使用・剽窃が疑われる。</a:t>
            </a:r>
            <a:endParaRPr lang="en-US" altLang="ja-JP" dirty="0">
              <a:latin typeface="+mn-ea"/>
            </a:endParaRPr>
          </a:p>
          <a:p>
            <a:pPr marL="0" indent="0">
              <a:spcBef>
                <a:spcPts val="0"/>
              </a:spcBef>
              <a:buNone/>
            </a:pPr>
            <a:r>
              <a:rPr lang="ja-JP" altLang="en-US">
                <a:latin typeface="+mn-ea"/>
              </a:rPr>
              <a:t>　　遅刻が多い</a:t>
            </a:r>
            <a:endParaRPr lang="en-US" altLang="ja-JP" dirty="0">
              <a:latin typeface="+mn-ea"/>
            </a:endParaRPr>
          </a:p>
          <a:p>
            <a:pPr marL="0" indent="0">
              <a:spcBef>
                <a:spcPts val="0"/>
              </a:spcBef>
              <a:buNone/>
            </a:pPr>
            <a:r>
              <a:rPr lang="ja-JP" altLang="en-US">
                <a:highlight>
                  <a:srgbClr val="FFFF00"/>
                </a:highlight>
                <a:latin typeface="+mn-ea"/>
              </a:rPr>
              <a:t>などです。</a:t>
            </a:r>
            <a:endParaRPr lang="en-US" altLang="ja-JP" dirty="0">
              <a:highlight>
                <a:srgbClr val="FFFF00"/>
              </a:highlight>
              <a:latin typeface="+mn-ea"/>
            </a:endParaRPr>
          </a:p>
          <a:p>
            <a:pPr marL="0" indent="0">
              <a:spcBef>
                <a:spcPts val="0"/>
              </a:spcBef>
              <a:buNone/>
            </a:pPr>
            <a:endParaRPr lang="en-US" altLang="ja-JP" dirty="0">
              <a:highlight>
                <a:srgbClr val="FFFF00"/>
              </a:highlight>
              <a:latin typeface="+mn-ea"/>
            </a:endParaRPr>
          </a:p>
          <a:p>
            <a:r>
              <a:rPr lang="en-US" altLang="ja-JP" dirty="0">
                <a:latin typeface="+mn-ea"/>
              </a:rPr>
              <a:t>13</a:t>
            </a:r>
            <a:r>
              <a:rPr lang="ja-JP" altLang="en-US">
                <a:latin typeface="+mn-ea"/>
              </a:rPr>
              <a:t>週目の授業中に実施される</a:t>
            </a:r>
            <a:r>
              <a:rPr lang="ja-JP" altLang="en-US">
                <a:solidFill>
                  <a:srgbClr val="FF0000"/>
                </a:solidFill>
                <a:latin typeface="+mn-ea"/>
              </a:rPr>
              <a:t>統一試験を受験しない学生は、未受験（</a:t>
            </a:r>
            <a:r>
              <a:rPr lang="en-US" altLang="ja-JP" dirty="0">
                <a:solidFill>
                  <a:srgbClr val="FF0000"/>
                </a:solidFill>
                <a:latin typeface="+mn-ea"/>
              </a:rPr>
              <a:t>H</a:t>
            </a:r>
            <a:r>
              <a:rPr lang="ja-JP" altLang="en-US">
                <a:solidFill>
                  <a:srgbClr val="FF0000"/>
                </a:solidFill>
                <a:latin typeface="+mn-ea"/>
              </a:rPr>
              <a:t>）</a:t>
            </a:r>
            <a:r>
              <a:rPr lang="ja-JP" altLang="en-US">
                <a:latin typeface="+mn-ea"/>
              </a:rPr>
              <a:t>と評価され、次年度以降、通常の</a:t>
            </a:r>
            <a:r>
              <a:rPr lang="en-US" altLang="ja-JP" dirty="0">
                <a:latin typeface="+mn-ea"/>
              </a:rPr>
              <a:t>Basic Academic English I</a:t>
            </a:r>
            <a:r>
              <a:rPr lang="ja-JP" altLang="en-US">
                <a:latin typeface="+mn-ea"/>
              </a:rPr>
              <a:t>のクラスを改めて履修する必要があります。未受験（</a:t>
            </a:r>
            <a:r>
              <a:rPr lang="en-US" altLang="ja-JP" dirty="0">
                <a:latin typeface="+mn-ea"/>
              </a:rPr>
              <a:t>H</a:t>
            </a:r>
            <a:r>
              <a:rPr lang="ja-JP" altLang="en-US">
                <a:latin typeface="+mn-ea"/>
              </a:rPr>
              <a:t>）評価を獲得した学生は、</a:t>
            </a:r>
            <a:r>
              <a:rPr lang="ja-JP" altLang="en-US">
                <a:solidFill>
                  <a:srgbClr val="FF0000"/>
                </a:solidFill>
                <a:latin typeface="+mn-ea"/>
              </a:rPr>
              <a:t>再履修クラスを履修することはできません。つまり、場合によっては、</a:t>
            </a:r>
            <a:r>
              <a:rPr lang="ja-JP" altLang="en-US">
                <a:latin typeface="+mn-ea"/>
              </a:rPr>
              <a:t>次年度以降「新八」または「残八」となる可能性もあります。</a:t>
            </a:r>
            <a:endParaRPr lang="en-US" altLang="ja-JP" dirty="0">
              <a:latin typeface="+mn-ea"/>
            </a:endParaRPr>
          </a:p>
          <a:p>
            <a:endParaRPr lang="ja-JP" altLang="en-US">
              <a:solidFill>
                <a:srgbClr val="FF0000"/>
              </a:solidFill>
              <a:latin typeface="+mn-ea"/>
            </a:endParaRPr>
          </a:p>
          <a:p>
            <a:endParaRPr kumimoji="1" lang="ja-JP" altLang="en-US">
              <a:latin typeface="+mn-ea"/>
            </a:endParaRPr>
          </a:p>
        </p:txBody>
      </p:sp>
      <p:sp>
        <p:nvSpPr>
          <p:cNvPr id="4" name="スライド番号プレースホルダー 3"/>
          <p:cNvSpPr>
            <a:spLocks noGrp="1"/>
          </p:cNvSpPr>
          <p:nvPr>
            <p:ph type="sldNum" sz="quarter" idx="5"/>
          </p:nvPr>
        </p:nvSpPr>
        <p:spPr/>
        <p:txBody>
          <a:bodyPr/>
          <a:lstStyle/>
          <a:p>
            <a:fld id="{F1D13F15-4523-A647-8F09-04CABAF6EC83}" type="slidenum">
              <a:rPr kumimoji="1" lang="ja-JP" altLang="en-US" smtClean="0"/>
              <a:t>4</a:t>
            </a:fld>
            <a:endParaRPr kumimoji="1" lang="ja-JP" altLang="en-US"/>
          </a:p>
        </p:txBody>
      </p:sp>
    </p:spTree>
    <p:extLst>
      <p:ext uri="{BB962C8B-B14F-4D97-AF65-F5344CB8AC3E}">
        <p14:creationId xmlns:p14="http://schemas.microsoft.com/office/powerpoint/2010/main" val="3903347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a:t>次に、この授業の流れについてです。</a:t>
            </a:r>
            <a:endParaRPr kumimoji="1" lang="en-US" altLang="ja-JP" dirty="0"/>
          </a:p>
          <a:p>
            <a:endParaRPr kumimoji="1" lang="en-US" altLang="ja-JP" dirty="0"/>
          </a:p>
          <a:p>
            <a:r>
              <a:rPr kumimoji="1" lang="en-US" altLang="ja-JP" dirty="0"/>
              <a:t>BAEI</a:t>
            </a:r>
            <a:r>
              <a:rPr kumimoji="1" lang="ja-JP" altLang="en-US"/>
              <a:t>の授業では、各ユニットを２週間かけて学びます。</a:t>
            </a:r>
            <a:endParaRPr kumimoji="1" lang="en-US" altLang="ja-JP" dirty="0"/>
          </a:p>
          <a:p>
            <a:r>
              <a:rPr kumimoji="1" lang="ja-JP" altLang="en-US"/>
              <a:t>授業は図のような流れで進めていきます。</a:t>
            </a:r>
            <a:endParaRPr kumimoji="1" lang="en-US" altLang="ja-JP" dirty="0"/>
          </a:p>
          <a:p>
            <a:r>
              <a:rPr kumimoji="1" lang="ja-JP" altLang="en-US"/>
              <a:t>ただなんとなく先生の指示に従うのではなく、今自分はどのような力を身につけようとしているのかを自覚しながら授業を受けましょう。</a:t>
            </a:r>
            <a:endParaRPr kumimoji="1" lang="en-US" altLang="ja-JP" dirty="0"/>
          </a:p>
        </p:txBody>
      </p:sp>
      <p:sp>
        <p:nvSpPr>
          <p:cNvPr id="4" name="スライド番号プレースホルダー 3"/>
          <p:cNvSpPr>
            <a:spLocks noGrp="1"/>
          </p:cNvSpPr>
          <p:nvPr>
            <p:ph type="sldNum" sz="quarter" idx="5"/>
          </p:nvPr>
        </p:nvSpPr>
        <p:spPr/>
        <p:txBody>
          <a:bodyPr/>
          <a:lstStyle/>
          <a:p>
            <a:fld id="{F1D13F15-4523-A647-8F09-04CABAF6EC83}" type="slidenum">
              <a:rPr kumimoji="1" lang="ja-JP" altLang="en-US" smtClean="0"/>
              <a:t>5</a:t>
            </a:fld>
            <a:endParaRPr kumimoji="1" lang="ja-JP" altLang="en-US"/>
          </a:p>
        </p:txBody>
      </p:sp>
    </p:spTree>
    <p:extLst>
      <p:ext uri="{BB962C8B-B14F-4D97-AF65-F5344CB8AC3E}">
        <p14:creationId xmlns:p14="http://schemas.microsoft.com/office/powerpoint/2010/main" val="218962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solidFill>
                <a:srgbClr val="FF0000"/>
              </a:solidFill>
              <a:latin typeface="+mn-ea"/>
            </a:endParaRPr>
          </a:p>
          <a:p>
            <a:endParaRPr kumimoji="1" lang="ja-JP" altLang="en-US" dirty="0">
              <a:latin typeface="+mn-ea"/>
            </a:endParaRPr>
          </a:p>
        </p:txBody>
      </p:sp>
      <p:sp>
        <p:nvSpPr>
          <p:cNvPr id="4" name="スライド番号プレースホルダー 3"/>
          <p:cNvSpPr>
            <a:spLocks noGrp="1"/>
          </p:cNvSpPr>
          <p:nvPr>
            <p:ph type="sldNum" sz="quarter" idx="5"/>
          </p:nvPr>
        </p:nvSpPr>
        <p:spPr/>
        <p:txBody>
          <a:bodyPr/>
          <a:lstStyle/>
          <a:p>
            <a:fld id="{F1D13F15-4523-A647-8F09-04CABAF6EC83}" type="slidenum">
              <a:rPr kumimoji="1" lang="ja-JP" altLang="en-US" smtClean="0"/>
              <a:t>6</a:t>
            </a:fld>
            <a:endParaRPr kumimoji="1" lang="ja-JP" altLang="en-US"/>
          </a:p>
        </p:txBody>
      </p:sp>
    </p:spTree>
    <p:extLst>
      <p:ext uri="{BB962C8B-B14F-4D97-AF65-F5344CB8AC3E}">
        <p14:creationId xmlns:p14="http://schemas.microsoft.com/office/powerpoint/2010/main" val="3694196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6D602C-B347-457E-BDBC-82E2C101660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97ACE32-25D1-47E4-BDF2-5D45D64D35B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F6B7A18-9194-479A-BB69-0C2BFD8407A9}"/>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5" name="フッター プレースホルダー 4">
            <a:extLst>
              <a:ext uri="{FF2B5EF4-FFF2-40B4-BE49-F238E27FC236}">
                <a16:creationId xmlns:a16="http://schemas.microsoft.com/office/drawing/2014/main" id="{5345F56D-A51C-4E9F-80B4-730F5ECAB0F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E0F087-DD51-474D-AA30-721A17D2B2FD}"/>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2874291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D71512-C0C6-4628-976D-7D53F861DAF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263B341-89C5-49BE-9BD1-00D267AF2CB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E3F55BA-9033-45C3-B1A9-9121B569BE76}"/>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5" name="フッター プレースホルダー 4">
            <a:extLst>
              <a:ext uri="{FF2B5EF4-FFF2-40B4-BE49-F238E27FC236}">
                <a16:creationId xmlns:a16="http://schemas.microsoft.com/office/drawing/2014/main" id="{E6322ED1-530A-41A3-B9C2-3DA9A6ACF57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0F55C1D-12F6-432A-AD4A-A98C289D1E43}"/>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3925654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8F9B8348-CED3-4F66-9A51-7F8C3323392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08102F4-DF23-478B-B93F-4B40E279FF0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9BC7E07-BAF9-4980-B68A-5121FC0593F9}"/>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5" name="フッター プレースホルダー 4">
            <a:extLst>
              <a:ext uri="{FF2B5EF4-FFF2-40B4-BE49-F238E27FC236}">
                <a16:creationId xmlns:a16="http://schemas.microsoft.com/office/drawing/2014/main" id="{338BFFAA-9AD2-4DAE-8432-3E5A5823CF0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C506247-DDCB-4C1A-9405-BF54E90C916B}"/>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3724362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BD55C8-B2B7-4B0A-9CBD-801EC057679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D3F938E-7FC9-4722-B6F8-6F3FBEF576F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5AA7337-A946-47B9-848E-CA76043B95DE}"/>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5" name="フッター プレースホルダー 4">
            <a:extLst>
              <a:ext uri="{FF2B5EF4-FFF2-40B4-BE49-F238E27FC236}">
                <a16:creationId xmlns:a16="http://schemas.microsoft.com/office/drawing/2014/main" id="{9D1338F5-BA89-4D36-B5D4-AB4413C7DE3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738E37F-D10A-4716-B7A4-5E6F6CA75A19}"/>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1678858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3AB69-5FF7-4053-8C14-246B3CDD703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663CE3D-6C14-4F39-96AC-3596C271FE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6D354B4-DBFC-4B47-9C65-6EDFDEDEEB81}"/>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5" name="フッター プレースホルダー 4">
            <a:extLst>
              <a:ext uri="{FF2B5EF4-FFF2-40B4-BE49-F238E27FC236}">
                <a16:creationId xmlns:a16="http://schemas.microsoft.com/office/drawing/2014/main" id="{4AA9601F-D2A2-41DA-99E7-0AD48D7CBF0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FE69BD-E53E-4288-ADC9-FCEC2910EF10}"/>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1251017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D23E871-FDB8-4784-A3EC-E3349B7FD02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2BB11B7-0ED3-4B46-B752-482D07247EB4}"/>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664F61C-3F47-45AD-B919-F6DA87450B94}"/>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68A9DD3-5BD9-48E2-92E3-19274AD6CDEC}"/>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6" name="フッター プレースホルダー 5">
            <a:extLst>
              <a:ext uri="{FF2B5EF4-FFF2-40B4-BE49-F238E27FC236}">
                <a16:creationId xmlns:a16="http://schemas.microsoft.com/office/drawing/2014/main" id="{E870BB76-6E28-4387-BD0E-3356EC8FFDA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A06B693-9218-4DEA-9582-0A8DDA3CD05D}"/>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325133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62C616-BBE6-4552-8892-4E8B1052D33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552415D-ED8C-4318-BCA8-32352AD483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10D0318-97B9-47F8-A0AA-D5F38085FC68}"/>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A2EF79B1-EA8D-4D50-853B-FDE8D63992F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6955E49-5C28-4BD3-AC69-74AEEAD1EBF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8D12914D-568F-4E15-8C56-0B77B789589B}"/>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8" name="フッター プレースホルダー 7">
            <a:extLst>
              <a:ext uri="{FF2B5EF4-FFF2-40B4-BE49-F238E27FC236}">
                <a16:creationId xmlns:a16="http://schemas.microsoft.com/office/drawing/2014/main" id="{710EE22F-134C-4BBC-B832-7C7B989E1FF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3C6B8F7-4550-456D-A477-BF86D6B41DDD}"/>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3419082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76739F-0E32-48F8-B011-649FF3FF932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784CEAC-F3A7-4E9E-927D-FFD587CFF2DB}"/>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4" name="フッター プレースホルダー 3">
            <a:extLst>
              <a:ext uri="{FF2B5EF4-FFF2-40B4-BE49-F238E27FC236}">
                <a16:creationId xmlns:a16="http://schemas.microsoft.com/office/drawing/2014/main" id="{83D7AEC5-7EAA-41E2-8B29-F9D2D144044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4B0AAB1-024B-46B9-BD35-B0F80CAA651C}"/>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2314658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ED802B7-437C-48E8-AF91-7E776D318B8B}"/>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3" name="フッター プレースホルダー 2">
            <a:extLst>
              <a:ext uri="{FF2B5EF4-FFF2-40B4-BE49-F238E27FC236}">
                <a16:creationId xmlns:a16="http://schemas.microsoft.com/office/drawing/2014/main" id="{79D6D321-B08C-4956-92B1-C40C214CDD7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54729176-42A0-4FFF-940D-4D5B8635BF83}"/>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2515733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AC36A0-2981-4C2C-B5FE-C36B0072F28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C45BAD-7CBD-4977-8368-13BC4B46EB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365D68DC-C5F6-4B21-91CA-C50126F70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92C31C8-C104-45BA-ABE4-1CC4D0495E9D}"/>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6" name="フッター プレースホルダー 5">
            <a:extLst>
              <a:ext uri="{FF2B5EF4-FFF2-40B4-BE49-F238E27FC236}">
                <a16:creationId xmlns:a16="http://schemas.microsoft.com/office/drawing/2014/main" id="{2F2291A9-B35B-4F2D-B11E-D15BE2DA791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7AC134B-835F-4176-95C2-641960C0B5E0}"/>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3951190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F36BA1-B5AD-466A-8B10-AF90656BFF0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881F7FF-858E-439C-8C3E-3D121C38F6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F5F468F-5701-4C29-83C5-83AB9C5B1B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FC88CC5-B59A-4B8F-8917-409316743ECB}"/>
              </a:ext>
            </a:extLst>
          </p:cNvPr>
          <p:cNvSpPr>
            <a:spLocks noGrp="1"/>
          </p:cNvSpPr>
          <p:nvPr>
            <p:ph type="dt" sz="half" idx="10"/>
          </p:nvPr>
        </p:nvSpPr>
        <p:spPr/>
        <p:txBody>
          <a:bodyPr/>
          <a:lstStyle/>
          <a:p>
            <a:fld id="{0430320A-4A42-4963-A2D1-9BB888FB964B}" type="datetimeFigureOut">
              <a:rPr kumimoji="1" lang="ja-JP" altLang="en-US" smtClean="0"/>
              <a:t>2021/4/11</a:t>
            </a:fld>
            <a:endParaRPr kumimoji="1" lang="ja-JP" altLang="en-US"/>
          </a:p>
        </p:txBody>
      </p:sp>
      <p:sp>
        <p:nvSpPr>
          <p:cNvPr id="6" name="フッター プレースホルダー 5">
            <a:extLst>
              <a:ext uri="{FF2B5EF4-FFF2-40B4-BE49-F238E27FC236}">
                <a16:creationId xmlns:a16="http://schemas.microsoft.com/office/drawing/2014/main" id="{C1D7CA8B-EA29-4D3E-92F4-56E81DCA1DC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3E9DA1-53FA-4AC0-B89D-EF30178EAA81}"/>
              </a:ext>
            </a:extLst>
          </p:cNvPr>
          <p:cNvSpPr>
            <a:spLocks noGrp="1"/>
          </p:cNvSpPr>
          <p:nvPr>
            <p:ph type="sldNum" sz="quarter" idx="12"/>
          </p:nvPr>
        </p:nvSpPr>
        <p:spPr/>
        <p:txBody>
          <a:body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421618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4B18B05-2332-4F4F-A714-3186CFE3A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B20B703-DDB9-4E8A-9830-EA12CFD140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7DF9321-6BDB-4695-9099-909ECD31D1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30320A-4A42-4963-A2D1-9BB888FB964B}" type="datetimeFigureOut">
              <a:rPr kumimoji="1" lang="ja-JP" altLang="en-US" smtClean="0"/>
              <a:t>2021/4/11</a:t>
            </a:fld>
            <a:endParaRPr kumimoji="1" lang="ja-JP" altLang="en-US"/>
          </a:p>
        </p:txBody>
      </p:sp>
      <p:sp>
        <p:nvSpPr>
          <p:cNvPr id="5" name="フッター プレースホルダー 4">
            <a:extLst>
              <a:ext uri="{FF2B5EF4-FFF2-40B4-BE49-F238E27FC236}">
                <a16:creationId xmlns:a16="http://schemas.microsoft.com/office/drawing/2014/main" id="{49A60CE5-AA34-45AF-85F4-F84CB16B82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C61CD24-7840-414F-A844-D622571D42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B27-070B-4B97-A1BF-34F0D8688086}" type="slidenum">
              <a:rPr kumimoji="1" lang="ja-JP" altLang="en-US" smtClean="0"/>
              <a:t>‹#›</a:t>
            </a:fld>
            <a:endParaRPr kumimoji="1" lang="ja-JP" altLang="en-US"/>
          </a:p>
        </p:txBody>
      </p:sp>
    </p:spTree>
    <p:extLst>
      <p:ext uri="{BB962C8B-B14F-4D97-AF65-F5344CB8AC3E}">
        <p14:creationId xmlns:p14="http://schemas.microsoft.com/office/powerpoint/2010/main" val="234393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0C3715-86E9-0746-BFA4-600F6EDB9002}"/>
              </a:ext>
            </a:extLst>
          </p:cNvPr>
          <p:cNvSpPr>
            <a:spLocks noGrp="1"/>
          </p:cNvSpPr>
          <p:nvPr>
            <p:ph type="title"/>
          </p:nvPr>
        </p:nvSpPr>
        <p:spPr>
          <a:xfrm>
            <a:off x="539254" y="383698"/>
            <a:ext cx="10515600" cy="1325563"/>
          </a:xfrm>
        </p:spPr>
        <p:txBody>
          <a:bodyPr/>
          <a:lstStyle/>
          <a:p>
            <a:r>
              <a:rPr kumimoji="1" lang="ja-JP" altLang="en-US" dirty="0"/>
              <a:t> </a:t>
            </a:r>
            <a:r>
              <a:rPr kumimoji="1" lang="ja-JP" altLang="en-US" sz="4400" dirty="0">
                <a:highlight>
                  <a:srgbClr val="00FF00"/>
                </a:highlight>
                <a:latin typeface="+mn-ea"/>
                <a:ea typeface="+mn-ea"/>
              </a:rPr>
              <a:t>基本的な授業準備</a:t>
            </a:r>
          </a:p>
        </p:txBody>
      </p:sp>
      <p:sp>
        <p:nvSpPr>
          <p:cNvPr id="4" name="コンテンツ プレースホルダー 3">
            <a:extLst>
              <a:ext uri="{FF2B5EF4-FFF2-40B4-BE49-F238E27FC236}">
                <a16:creationId xmlns:a16="http://schemas.microsoft.com/office/drawing/2014/main" id="{7618FD66-224F-A14A-920A-414C6954A3D2}"/>
              </a:ext>
            </a:extLst>
          </p:cNvPr>
          <p:cNvSpPr>
            <a:spLocks noGrp="1"/>
          </p:cNvSpPr>
          <p:nvPr>
            <p:ph idx="1"/>
          </p:nvPr>
        </p:nvSpPr>
        <p:spPr>
          <a:xfrm>
            <a:off x="539254" y="1586823"/>
            <a:ext cx="11021161" cy="4887479"/>
          </a:xfrm>
        </p:spPr>
        <p:txBody>
          <a:bodyPr>
            <a:noAutofit/>
          </a:bodyPr>
          <a:lstStyle/>
          <a:p>
            <a:r>
              <a:rPr lang="ja-JP" altLang="en-US" dirty="0">
                <a:solidFill>
                  <a:srgbClr val="C00000"/>
                </a:solidFill>
                <a:latin typeface="+mn-ea"/>
              </a:rPr>
              <a:t>必ず</a:t>
            </a:r>
            <a:r>
              <a:rPr lang="en-US" altLang="ja-JP" dirty="0" err="1">
                <a:solidFill>
                  <a:srgbClr val="C00000"/>
                </a:solidFill>
                <a:latin typeface="+mn-ea"/>
              </a:rPr>
              <a:t>Gsuite</a:t>
            </a:r>
            <a:r>
              <a:rPr lang="ja-JP" altLang="en-US" dirty="0">
                <a:solidFill>
                  <a:srgbClr val="C00000"/>
                </a:solidFill>
                <a:latin typeface="+mn-ea"/>
              </a:rPr>
              <a:t>にログイン</a:t>
            </a:r>
            <a:r>
              <a:rPr lang="ja-JP" altLang="en-US" dirty="0">
                <a:latin typeface="+mn-ea"/>
              </a:rPr>
              <a:t>すること。ファイルは</a:t>
            </a:r>
            <a:r>
              <a:rPr lang="en-US" altLang="ja-JP" dirty="0">
                <a:latin typeface="+mn-ea"/>
              </a:rPr>
              <a:t>Google Drive</a:t>
            </a:r>
            <a:r>
              <a:rPr lang="ja-JP" altLang="en-US" dirty="0">
                <a:latin typeface="+mn-ea"/>
              </a:rPr>
              <a:t>にアップされているので</a:t>
            </a:r>
            <a:r>
              <a:rPr lang="ja-JP" altLang="en-US" b="1" dirty="0">
                <a:solidFill>
                  <a:srgbClr val="C00000"/>
                </a:solidFill>
                <a:latin typeface="+mn-ea"/>
              </a:rPr>
              <a:t>ログインしてない人は参照できません</a:t>
            </a:r>
            <a:r>
              <a:rPr lang="ja-JP" altLang="en-US" dirty="0">
                <a:latin typeface="+mn-ea"/>
              </a:rPr>
              <a:t>。</a:t>
            </a:r>
            <a:endParaRPr lang="en-US" altLang="ja-JP" dirty="0">
              <a:latin typeface="+mn-ea"/>
            </a:endParaRPr>
          </a:p>
          <a:p>
            <a:r>
              <a:rPr lang="ja-JP" altLang="en-US" dirty="0">
                <a:latin typeface="+mn-ea"/>
              </a:rPr>
              <a:t>「権限の要求」をする人がいるようですが、</a:t>
            </a:r>
            <a:r>
              <a:rPr lang="en-US" altLang="ja-JP" dirty="0">
                <a:latin typeface="+mn-ea"/>
              </a:rPr>
              <a:t>g</a:t>
            </a:r>
            <a:r>
              <a:rPr lang="en-US" altLang="ja-JP" dirty="0">
                <a:solidFill>
                  <a:srgbClr val="C00000"/>
                </a:solidFill>
                <a:latin typeface="+mn-ea"/>
              </a:rPr>
              <a:t>.kogakuin.jp</a:t>
            </a:r>
            <a:r>
              <a:rPr lang="ja-JP" altLang="en-US" dirty="0">
                <a:solidFill>
                  <a:srgbClr val="C00000"/>
                </a:solidFill>
                <a:latin typeface="+mn-ea"/>
              </a:rPr>
              <a:t>のアカウント以外では、</a:t>
            </a:r>
            <a:r>
              <a:rPr lang="ja-JP" altLang="en-US" dirty="0">
                <a:latin typeface="+mn-ea"/>
              </a:rPr>
              <a:t>「外部」からの連絡となり、</a:t>
            </a:r>
            <a:r>
              <a:rPr lang="ja-JP" altLang="en-US" b="1" dirty="0">
                <a:solidFill>
                  <a:srgbClr val="C00000"/>
                </a:solidFill>
                <a:latin typeface="+mn-ea"/>
              </a:rPr>
              <a:t>許可できません。</a:t>
            </a:r>
            <a:endParaRPr lang="en-US" altLang="ja-JP" b="1" dirty="0">
              <a:solidFill>
                <a:srgbClr val="C00000"/>
              </a:solidFill>
              <a:latin typeface="+mn-ea"/>
            </a:endParaRPr>
          </a:p>
          <a:p>
            <a:r>
              <a:rPr lang="en-US" altLang="ja-JP" dirty="0">
                <a:latin typeface="+mn-ea"/>
              </a:rPr>
              <a:t>Google</a:t>
            </a:r>
            <a:r>
              <a:rPr lang="ja-JP" altLang="en-US" dirty="0">
                <a:latin typeface="+mn-ea"/>
              </a:rPr>
              <a:t> </a:t>
            </a:r>
            <a:r>
              <a:rPr lang="en-US" altLang="ja-JP" dirty="0">
                <a:latin typeface="+mn-ea"/>
              </a:rPr>
              <a:t>Meet</a:t>
            </a:r>
            <a:r>
              <a:rPr lang="ja-JP" altLang="en-US" dirty="0">
                <a:latin typeface="+mn-ea"/>
              </a:rPr>
              <a:t>の不具合、</a:t>
            </a:r>
            <a:r>
              <a:rPr lang="en-US" altLang="ja-JP" dirty="0">
                <a:latin typeface="+mn-ea"/>
              </a:rPr>
              <a:t>Course</a:t>
            </a:r>
            <a:r>
              <a:rPr lang="ja-JP" altLang="en-US" dirty="0">
                <a:latin typeface="+mn-ea"/>
              </a:rPr>
              <a:t> </a:t>
            </a:r>
            <a:r>
              <a:rPr lang="en-US" altLang="ja-JP" dirty="0">
                <a:latin typeface="+mn-ea"/>
              </a:rPr>
              <a:t>Power</a:t>
            </a:r>
            <a:r>
              <a:rPr lang="ja-JP" altLang="en-US" dirty="0">
                <a:latin typeface="+mn-ea"/>
              </a:rPr>
              <a:t>の不具合、教員に聞いても</a:t>
            </a:r>
            <a:r>
              <a:rPr lang="en-US" altLang="ja-JP" dirty="0">
                <a:latin typeface="+mn-ea"/>
              </a:rPr>
              <a:t>IT</a:t>
            </a:r>
            <a:r>
              <a:rPr lang="ja-JP" altLang="en-US" dirty="0">
                <a:latin typeface="+mn-ea"/>
              </a:rPr>
              <a:t>の専門家ではないため分からないことばかりです。</a:t>
            </a:r>
            <a:r>
              <a:rPr lang="ja-JP" altLang="en-US" dirty="0">
                <a:solidFill>
                  <a:srgbClr val="C00000"/>
                </a:solidFill>
                <a:latin typeface="+mn-ea"/>
              </a:rPr>
              <a:t>大学の情報システム部へ連絡を。</a:t>
            </a:r>
            <a:endParaRPr lang="en-US" altLang="ja-JP" dirty="0">
              <a:solidFill>
                <a:srgbClr val="C00000"/>
              </a:solidFill>
              <a:latin typeface="+mn-ea"/>
            </a:endParaRPr>
          </a:p>
          <a:p>
            <a:r>
              <a:rPr lang="ja-JP" altLang="en-US" dirty="0">
                <a:latin typeface="+mn-ea"/>
              </a:rPr>
              <a:t>ダウンロードフ</a:t>
            </a:r>
            <a:r>
              <a:rPr lang="ja-JP" altLang="en-US" dirty="0">
                <a:solidFill>
                  <a:srgbClr val="C00000"/>
                </a:solidFill>
                <a:latin typeface="+mn-ea"/>
              </a:rPr>
              <a:t>ァイルは授業前日にはコースパワーで参照可能</a:t>
            </a:r>
            <a:r>
              <a:rPr lang="ja-JP" altLang="en-US" dirty="0">
                <a:latin typeface="+mn-ea"/>
              </a:rPr>
              <a:t>です。熟読した前提ですので</a:t>
            </a:r>
            <a:r>
              <a:rPr lang="ja-JP" altLang="en-US" b="1" dirty="0">
                <a:solidFill>
                  <a:srgbClr val="C00000"/>
                </a:solidFill>
                <a:latin typeface="+mn-ea"/>
              </a:rPr>
              <a:t>記載済み事項</a:t>
            </a:r>
            <a:r>
              <a:rPr lang="ja-JP" altLang="en-US" dirty="0">
                <a:latin typeface="+mn-ea"/>
              </a:rPr>
              <a:t>の質問</a:t>
            </a:r>
            <a:r>
              <a:rPr lang="ja-JP" altLang="en-US" b="1" dirty="0">
                <a:solidFill>
                  <a:srgbClr val="C00000"/>
                </a:solidFill>
                <a:latin typeface="+mn-ea"/>
              </a:rPr>
              <a:t>は基本受けません</a:t>
            </a:r>
            <a:r>
              <a:rPr lang="ja-JP" altLang="en-US" dirty="0">
                <a:latin typeface="+mn-ea"/>
              </a:rPr>
              <a:t>。</a:t>
            </a:r>
            <a:endParaRPr lang="en-US" altLang="ja-JP" dirty="0">
              <a:latin typeface="+mn-ea"/>
            </a:endParaRPr>
          </a:p>
          <a:p>
            <a:r>
              <a:rPr lang="ja-JP" altLang="en-US" dirty="0">
                <a:latin typeface="+mn-ea"/>
              </a:rPr>
              <a:t>メールなど問い合わせ、質問をする際の基本：</a:t>
            </a:r>
            <a:r>
              <a:rPr lang="ja-JP" altLang="en-US" b="1" dirty="0">
                <a:solidFill>
                  <a:srgbClr val="C00000"/>
                </a:solidFill>
                <a:latin typeface="+mn-ea"/>
              </a:rPr>
              <a:t>宛名と送信者を明記</a:t>
            </a:r>
            <a:r>
              <a:rPr lang="ja-JP" altLang="en-US" dirty="0">
                <a:latin typeface="+mn-ea"/>
              </a:rPr>
              <a:t>しましょう。挨拶など</a:t>
            </a:r>
            <a:r>
              <a:rPr lang="en-US" altLang="ja-JP" dirty="0">
                <a:latin typeface="+mn-ea"/>
              </a:rPr>
              <a:t>mail</a:t>
            </a:r>
            <a:r>
              <a:rPr lang="ja-JP" altLang="en-US" dirty="0">
                <a:latin typeface="+mn-ea"/>
              </a:rPr>
              <a:t>の書き方を身につけてください。</a:t>
            </a:r>
            <a:endParaRPr lang="en-US" altLang="ja-JP" dirty="0">
              <a:latin typeface="+mn-ea"/>
            </a:endParaRPr>
          </a:p>
          <a:p>
            <a:pPr marL="0" indent="0">
              <a:buNone/>
            </a:pPr>
            <a:endParaRPr lang="en-US" altLang="ja-JP" dirty="0">
              <a:latin typeface="+mn-ea"/>
            </a:endParaRPr>
          </a:p>
        </p:txBody>
      </p:sp>
      <p:cxnSp>
        <p:nvCxnSpPr>
          <p:cNvPr id="5" name="直線コネクタ 4">
            <a:extLst>
              <a:ext uri="{FF2B5EF4-FFF2-40B4-BE49-F238E27FC236}">
                <a16:creationId xmlns:a16="http://schemas.microsoft.com/office/drawing/2014/main" id="{F4E6AE0D-F8C3-2449-B3DB-51F027754875}"/>
              </a:ext>
            </a:extLst>
          </p:cNvPr>
          <p:cNvCxnSpPr/>
          <p:nvPr/>
        </p:nvCxnSpPr>
        <p:spPr>
          <a:xfrm>
            <a:off x="714067" y="1354703"/>
            <a:ext cx="10763865" cy="0"/>
          </a:xfrm>
          <a:prstGeom prst="line">
            <a:avLst/>
          </a:prstGeom>
          <a:ln w="31750">
            <a:solidFill>
              <a:srgbClr val="70C80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636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0C3715-86E9-0746-BFA4-600F6EDB9002}"/>
              </a:ext>
            </a:extLst>
          </p:cNvPr>
          <p:cNvSpPr>
            <a:spLocks noGrp="1"/>
          </p:cNvSpPr>
          <p:nvPr>
            <p:ph type="title"/>
          </p:nvPr>
        </p:nvSpPr>
        <p:spPr>
          <a:xfrm>
            <a:off x="539254" y="383699"/>
            <a:ext cx="10515600" cy="738886"/>
          </a:xfrm>
        </p:spPr>
        <p:txBody>
          <a:bodyPr/>
          <a:lstStyle/>
          <a:p>
            <a:r>
              <a:rPr kumimoji="1" lang="ja-JP" altLang="en-US" dirty="0"/>
              <a:t> </a:t>
            </a:r>
            <a:r>
              <a:rPr kumimoji="1" lang="ja-JP" altLang="en-US" dirty="0">
                <a:highlight>
                  <a:srgbClr val="00FF00"/>
                </a:highlight>
              </a:rPr>
              <a:t>授業準備</a:t>
            </a:r>
            <a:r>
              <a:rPr kumimoji="1" lang="en-US" altLang="ja-JP" dirty="0"/>
              <a:t>(</a:t>
            </a:r>
            <a:r>
              <a:rPr kumimoji="1" lang="ja-JP" altLang="en-US" dirty="0"/>
              <a:t>既にしているはず</a:t>
            </a:r>
            <a:r>
              <a:rPr kumimoji="1" lang="en-US" altLang="ja-JP" dirty="0"/>
              <a:t>)</a:t>
            </a:r>
            <a:endParaRPr kumimoji="1" lang="ja-JP" altLang="en-US" sz="4400" dirty="0">
              <a:latin typeface="+mn-ea"/>
              <a:ea typeface="+mn-ea"/>
            </a:endParaRPr>
          </a:p>
        </p:txBody>
      </p:sp>
      <p:sp>
        <p:nvSpPr>
          <p:cNvPr id="4" name="コンテンツ プレースホルダー 3">
            <a:extLst>
              <a:ext uri="{FF2B5EF4-FFF2-40B4-BE49-F238E27FC236}">
                <a16:creationId xmlns:a16="http://schemas.microsoft.com/office/drawing/2014/main" id="{7618FD66-224F-A14A-920A-414C6954A3D2}"/>
              </a:ext>
            </a:extLst>
          </p:cNvPr>
          <p:cNvSpPr>
            <a:spLocks noGrp="1"/>
          </p:cNvSpPr>
          <p:nvPr>
            <p:ph idx="1"/>
          </p:nvPr>
        </p:nvSpPr>
        <p:spPr>
          <a:xfrm>
            <a:off x="1044816" y="1586823"/>
            <a:ext cx="10515599" cy="4887479"/>
          </a:xfrm>
        </p:spPr>
        <p:txBody>
          <a:bodyPr>
            <a:noAutofit/>
          </a:bodyPr>
          <a:lstStyle/>
          <a:p>
            <a:r>
              <a:rPr lang="ja-JP" altLang="en-US" dirty="0">
                <a:latin typeface="+mn-ea"/>
              </a:rPr>
              <a:t>授業内の指示がある通り、ワードで。</a:t>
            </a:r>
            <a:r>
              <a:rPr lang="en-US" altLang="ja-JP" dirty="0">
                <a:latin typeface="+mn-ea"/>
              </a:rPr>
              <a:t>Office</a:t>
            </a:r>
            <a:r>
              <a:rPr lang="ja-JP" altLang="en-US" dirty="0">
                <a:latin typeface="+mn-ea"/>
              </a:rPr>
              <a:t>を持っていない、</a:t>
            </a:r>
            <a:r>
              <a:rPr lang="en-US" altLang="ja-JP" dirty="0">
                <a:latin typeface="+mn-ea"/>
              </a:rPr>
              <a:t>PC</a:t>
            </a:r>
            <a:r>
              <a:rPr lang="ja-JP" altLang="en-US" dirty="0">
                <a:latin typeface="+mn-ea"/>
              </a:rPr>
              <a:t>がない、などの場合は大学側で用意があるので問い合わせる。</a:t>
            </a:r>
            <a:endParaRPr lang="en-US" altLang="ja-JP" dirty="0">
              <a:latin typeface="+mn-ea"/>
            </a:endParaRPr>
          </a:p>
          <a:p>
            <a:pPr marL="0" indent="0">
              <a:buNone/>
            </a:pPr>
            <a:r>
              <a:rPr lang="en-US" altLang="ja-JP" dirty="0">
                <a:solidFill>
                  <a:srgbClr val="FF0000"/>
                </a:solidFill>
                <a:latin typeface="+mn-ea"/>
              </a:rPr>
              <a:t>PDF</a:t>
            </a:r>
            <a:r>
              <a:rPr lang="ja-JP" altLang="en-US" dirty="0">
                <a:solidFill>
                  <a:srgbClr val="FF0000"/>
                </a:solidFill>
                <a:latin typeface="+mn-ea"/>
              </a:rPr>
              <a:t>形式で出されたものは再提出、評価を下げます</a:t>
            </a:r>
            <a:endParaRPr lang="en-US" altLang="ja-JP" dirty="0">
              <a:solidFill>
                <a:srgbClr val="FF0000"/>
              </a:solidFill>
              <a:latin typeface="+mn-ea"/>
            </a:endParaRPr>
          </a:p>
          <a:p>
            <a:r>
              <a:rPr lang="en-US" altLang="ja-JP" dirty="0">
                <a:latin typeface="+mn-ea"/>
              </a:rPr>
              <a:t>Course</a:t>
            </a:r>
            <a:r>
              <a:rPr lang="ja-JP" altLang="en-US" dirty="0">
                <a:latin typeface="+mn-ea"/>
              </a:rPr>
              <a:t>パワーの</a:t>
            </a:r>
            <a:r>
              <a:rPr lang="ja-JP" altLang="en-US" dirty="0">
                <a:solidFill>
                  <a:srgbClr val="FF0000"/>
                </a:solidFill>
                <a:latin typeface="+mn-ea"/>
              </a:rPr>
              <a:t>ファイルはすべての資料を読む、教科書の内容を前もって理解しておく</a:t>
            </a:r>
            <a:r>
              <a:rPr lang="ja-JP" altLang="en-US" dirty="0">
                <a:latin typeface="+mn-ea"/>
              </a:rPr>
              <a:t>。授業時間内に理解しようとした場合、</a:t>
            </a:r>
            <a:r>
              <a:rPr lang="ja-JP" altLang="en-US" b="1" dirty="0">
                <a:solidFill>
                  <a:srgbClr val="FF0000"/>
                </a:solidFill>
                <a:latin typeface="+mn-ea"/>
              </a:rPr>
              <a:t>作文の時間が削られ</a:t>
            </a:r>
            <a:r>
              <a:rPr lang="ja-JP" altLang="en-US" dirty="0">
                <a:latin typeface="+mn-ea"/>
              </a:rPr>
              <a:t>、結果自分の</a:t>
            </a:r>
            <a:r>
              <a:rPr lang="ja-JP" altLang="en-US" b="1" dirty="0">
                <a:solidFill>
                  <a:srgbClr val="FF0000"/>
                </a:solidFill>
                <a:latin typeface="+mn-ea"/>
              </a:rPr>
              <a:t>提出物の評価を下げる事になる</a:t>
            </a:r>
            <a:r>
              <a:rPr lang="ja-JP" altLang="en-US" dirty="0">
                <a:latin typeface="+mn-ea"/>
              </a:rPr>
              <a:t>。</a:t>
            </a:r>
            <a:endParaRPr lang="en-US" altLang="ja-JP" dirty="0">
              <a:latin typeface="+mn-ea"/>
            </a:endParaRPr>
          </a:p>
          <a:p>
            <a:r>
              <a:rPr lang="ja-JP" altLang="en-US" dirty="0">
                <a:latin typeface="+mn-ea"/>
              </a:rPr>
              <a:t>オンラインの際も対面の際も</a:t>
            </a:r>
            <a:r>
              <a:rPr lang="ja-JP" altLang="en-US" dirty="0">
                <a:solidFill>
                  <a:srgbClr val="FF0000"/>
                </a:solidFill>
                <a:latin typeface="+mn-ea"/>
              </a:rPr>
              <a:t>すべての資料を手元に置いて</a:t>
            </a:r>
            <a:r>
              <a:rPr lang="ja-JP" altLang="en-US" dirty="0">
                <a:latin typeface="+mn-ea"/>
              </a:rPr>
              <a:t>授業を受けること。</a:t>
            </a:r>
            <a:r>
              <a:rPr lang="en-US" altLang="ja-JP" dirty="0">
                <a:latin typeface="+mn-ea"/>
              </a:rPr>
              <a:t>PC</a:t>
            </a:r>
            <a:r>
              <a:rPr lang="ja-JP" altLang="en-US" dirty="0">
                <a:latin typeface="+mn-ea"/>
              </a:rPr>
              <a:t>およびタブレットを持ち込んでいても</a:t>
            </a:r>
            <a:r>
              <a:rPr lang="ja-JP" altLang="en-US" dirty="0">
                <a:solidFill>
                  <a:srgbClr val="FF0000"/>
                </a:solidFill>
                <a:latin typeface="+mn-ea"/>
              </a:rPr>
              <a:t>添削された作文はプリントアウトなどしておくほうが良い</a:t>
            </a:r>
            <a:endParaRPr lang="en-US" altLang="ja-JP" dirty="0">
              <a:solidFill>
                <a:srgbClr val="FF0000"/>
              </a:solidFill>
              <a:latin typeface="+mn-ea"/>
            </a:endParaRPr>
          </a:p>
          <a:p>
            <a:endParaRPr lang="en-US" altLang="ja-JP" dirty="0">
              <a:latin typeface="+mn-ea"/>
            </a:endParaRPr>
          </a:p>
          <a:p>
            <a:pPr marL="0" indent="0">
              <a:buNone/>
            </a:pPr>
            <a:endParaRPr lang="en-US" altLang="ja-JP" dirty="0">
              <a:latin typeface="+mn-ea"/>
            </a:endParaRPr>
          </a:p>
          <a:p>
            <a:pPr marL="0" indent="0">
              <a:buNone/>
            </a:pPr>
            <a:endParaRPr lang="en-US" altLang="ja-JP" dirty="0">
              <a:latin typeface="+mn-ea"/>
            </a:endParaRPr>
          </a:p>
        </p:txBody>
      </p:sp>
      <p:cxnSp>
        <p:nvCxnSpPr>
          <p:cNvPr id="5" name="直線コネクタ 4">
            <a:extLst>
              <a:ext uri="{FF2B5EF4-FFF2-40B4-BE49-F238E27FC236}">
                <a16:creationId xmlns:a16="http://schemas.microsoft.com/office/drawing/2014/main" id="{F4E6AE0D-F8C3-2449-B3DB-51F027754875}"/>
              </a:ext>
            </a:extLst>
          </p:cNvPr>
          <p:cNvCxnSpPr/>
          <p:nvPr/>
        </p:nvCxnSpPr>
        <p:spPr>
          <a:xfrm>
            <a:off x="714067" y="1354703"/>
            <a:ext cx="10763865" cy="0"/>
          </a:xfrm>
          <a:prstGeom prst="line">
            <a:avLst/>
          </a:prstGeom>
          <a:ln w="31750">
            <a:solidFill>
              <a:srgbClr val="70C80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6563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0C3715-86E9-0746-BFA4-600F6EDB9002}"/>
              </a:ext>
            </a:extLst>
          </p:cNvPr>
          <p:cNvSpPr>
            <a:spLocks noGrp="1"/>
          </p:cNvSpPr>
          <p:nvPr>
            <p:ph type="title"/>
          </p:nvPr>
        </p:nvSpPr>
        <p:spPr>
          <a:xfrm>
            <a:off x="714067" y="365125"/>
            <a:ext cx="10515600" cy="1325563"/>
          </a:xfrm>
        </p:spPr>
        <p:txBody>
          <a:bodyPr/>
          <a:lstStyle/>
          <a:p>
            <a:r>
              <a:rPr kumimoji="1" lang="ja-JP" altLang="en-US"/>
              <a:t> </a:t>
            </a:r>
            <a:r>
              <a:rPr kumimoji="1" lang="ja-JP" altLang="en-US" sz="4400">
                <a:latin typeface="+mn-ea"/>
                <a:ea typeface="+mn-ea"/>
              </a:rPr>
              <a:t>成績評価方法</a:t>
            </a:r>
            <a:r>
              <a:rPr kumimoji="1" lang="en-US" altLang="ja-JP" sz="4400" dirty="0">
                <a:latin typeface="+mn-ea"/>
                <a:ea typeface="+mn-ea"/>
              </a:rPr>
              <a:t> ①</a:t>
            </a:r>
            <a:endParaRPr kumimoji="1" lang="ja-JP" altLang="en-US" sz="4400">
              <a:latin typeface="+mn-ea"/>
              <a:ea typeface="+mn-ea"/>
            </a:endParaRPr>
          </a:p>
        </p:txBody>
      </p:sp>
      <p:sp>
        <p:nvSpPr>
          <p:cNvPr id="3" name="コンテンツ プレースホルダー 2">
            <a:extLst>
              <a:ext uri="{FF2B5EF4-FFF2-40B4-BE49-F238E27FC236}">
                <a16:creationId xmlns:a16="http://schemas.microsoft.com/office/drawing/2014/main" id="{4A61CAB5-446A-8A46-ABB4-D7A66F7A864F}"/>
              </a:ext>
            </a:extLst>
          </p:cNvPr>
          <p:cNvSpPr>
            <a:spLocks noGrp="1"/>
          </p:cNvSpPr>
          <p:nvPr>
            <p:ph idx="1"/>
          </p:nvPr>
        </p:nvSpPr>
        <p:spPr>
          <a:xfrm>
            <a:off x="858696" y="1929821"/>
            <a:ext cx="10651067" cy="4563054"/>
          </a:xfrm>
        </p:spPr>
        <p:txBody>
          <a:bodyPr>
            <a:noAutofit/>
          </a:bodyPr>
          <a:lstStyle/>
          <a:p>
            <a:pPr marL="0" indent="0">
              <a:buNone/>
            </a:pPr>
            <a:endParaRPr lang="en-US" altLang="ja-JP" sz="2400" b="1" dirty="0">
              <a:solidFill>
                <a:srgbClr val="FF0000"/>
              </a:solidFill>
              <a:latin typeface="Yu Gothic" panose="020B0400000000000000" pitchFamily="34" charset="-128"/>
              <a:ea typeface="Yu Gothic" panose="020B0400000000000000" pitchFamily="34" charset="-128"/>
            </a:endParaRPr>
          </a:p>
          <a:p>
            <a:pPr marL="0" indent="0">
              <a:buNone/>
            </a:pPr>
            <a:endParaRPr lang="en-US" altLang="ja-JP" sz="2400" b="1" dirty="0">
              <a:solidFill>
                <a:srgbClr val="FF0000"/>
              </a:solidFill>
              <a:latin typeface="Yu Gothic" panose="020B0400000000000000" pitchFamily="34" charset="-128"/>
              <a:ea typeface="Yu Gothic" panose="020B0400000000000000" pitchFamily="34" charset="-128"/>
            </a:endParaRPr>
          </a:p>
          <a:p>
            <a:pPr marL="0" indent="0">
              <a:buNone/>
            </a:pPr>
            <a:endParaRPr lang="en-US" altLang="ja-JP" sz="2400" b="1" dirty="0">
              <a:solidFill>
                <a:srgbClr val="FF0000"/>
              </a:solidFill>
              <a:latin typeface="Yu Gothic" panose="020B0400000000000000" pitchFamily="34" charset="-128"/>
              <a:ea typeface="Yu Gothic" panose="020B0400000000000000" pitchFamily="34" charset="-128"/>
            </a:endParaRPr>
          </a:p>
          <a:p>
            <a:pPr marL="0" indent="0">
              <a:buNone/>
            </a:pPr>
            <a:endParaRPr lang="en-US" altLang="ja-JP" sz="2400" b="1" dirty="0">
              <a:solidFill>
                <a:srgbClr val="FF0000"/>
              </a:solidFill>
              <a:latin typeface="Yu Gothic" panose="020B0400000000000000" pitchFamily="34" charset="-128"/>
              <a:ea typeface="Yu Gothic" panose="020B0400000000000000" pitchFamily="34" charset="-128"/>
            </a:endParaRPr>
          </a:p>
          <a:p>
            <a:pPr marL="0" indent="0">
              <a:lnSpc>
                <a:spcPct val="100000"/>
              </a:lnSpc>
              <a:buNone/>
            </a:pPr>
            <a:endParaRPr lang="en-US" altLang="ja-JP" sz="2400" dirty="0">
              <a:latin typeface="Yu Gothic" panose="020B0400000000000000" pitchFamily="34" charset="-128"/>
              <a:ea typeface="Yu Gothic" panose="020B0400000000000000" pitchFamily="34" charset="-128"/>
            </a:endParaRPr>
          </a:p>
          <a:p>
            <a:pPr marL="0" indent="0">
              <a:lnSpc>
                <a:spcPct val="100000"/>
              </a:lnSpc>
              <a:buNone/>
            </a:pPr>
            <a:r>
              <a:rPr lang="en-US" altLang="ja-JP" sz="2400" b="1" dirty="0">
                <a:solidFill>
                  <a:srgbClr val="FF0000"/>
                </a:solidFill>
                <a:latin typeface="Yu Gothic" panose="020B0400000000000000" pitchFamily="34" charset="-128"/>
                <a:ea typeface="Yu Gothic" panose="020B0400000000000000" pitchFamily="34" charset="-128"/>
              </a:rPr>
              <a:t>※ </a:t>
            </a:r>
            <a:r>
              <a:rPr lang="ja-JP" altLang="en-US" sz="2400" b="1" dirty="0">
                <a:solidFill>
                  <a:srgbClr val="FF0000"/>
                </a:solidFill>
                <a:latin typeface="Yu Gothic" panose="020B0400000000000000" pitchFamily="34" charset="-128"/>
                <a:ea typeface="Yu Gothic" panose="020B0400000000000000" pitchFamily="34" charset="-128"/>
              </a:rPr>
              <a:t>４回以上欠席した場合は、期末試験の受験は認めない</a:t>
            </a:r>
            <a:endParaRPr lang="en-US" altLang="ja-JP" sz="2400" b="1" dirty="0">
              <a:solidFill>
                <a:srgbClr val="FF0000"/>
              </a:solidFill>
              <a:latin typeface="Yu Gothic" panose="020B0400000000000000" pitchFamily="34" charset="-128"/>
              <a:ea typeface="Yu Gothic" panose="020B0400000000000000" pitchFamily="34" charset="-128"/>
            </a:endParaRPr>
          </a:p>
          <a:p>
            <a:pPr marL="0" indent="0">
              <a:lnSpc>
                <a:spcPct val="100000"/>
              </a:lnSpc>
              <a:buNone/>
            </a:pPr>
            <a:r>
              <a:rPr lang="ja-JP" altLang="en-US" sz="2400" dirty="0">
                <a:solidFill>
                  <a:srgbClr val="FF0000"/>
                </a:solidFill>
                <a:latin typeface="Yu Gothic" panose="020B0400000000000000" pitchFamily="34" charset="-128"/>
                <a:ea typeface="Yu Gothic" panose="020B0400000000000000" pitchFamily="34" charset="-128"/>
              </a:rPr>
              <a:t>　　</a:t>
            </a:r>
            <a:r>
              <a:rPr lang="ja-JP" altLang="en-US" sz="2400" dirty="0">
                <a:latin typeface="Yu Gothic" panose="020B0400000000000000" pitchFamily="34" charset="-128"/>
                <a:ea typeface="Yu Gothic" panose="020B0400000000000000" pitchFamily="34" charset="-128"/>
              </a:rPr>
              <a:t>授業開始後</a:t>
            </a:r>
            <a:r>
              <a:rPr lang="en-US" altLang="ja-JP" sz="2400" dirty="0">
                <a:latin typeface="Yu Gothic" panose="020B0400000000000000" pitchFamily="34" charset="-128"/>
                <a:ea typeface="Yu Gothic" panose="020B0400000000000000" pitchFamily="34" charset="-128"/>
              </a:rPr>
              <a:t>30</a:t>
            </a:r>
            <a:r>
              <a:rPr lang="ja-JP" altLang="en-US" sz="2400" dirty="0">
                <a:latin typeface="Yu Gothic" panose="020B0400000000000000" pitchFamily="34" charset="-128"/>
                <a:ea typeface="Yu Gothic" panose="020B0400000000000000" pitchFamily="34" charset="-128"/>
              </a:rPr>
              <a:t>分までに出席が確認できない場合は欠席扱いとする</a:t>
            </a:r>
            <a:endParaRPr lang="en-US" altLang="ja-JP" sz="2400" dirty="0">
              <a:latin typeface="Yu Gothic" panose="020B0400000000000000" pitchFamily="34" charset="-128"/>
              <a:ea typeface="Yu Gothic" panose="020B0400000000000000" pitchFamily="34" charset="-128"/>
            </a:endParaRPr>
          </a:p>
          <a:p>
            <a:pPr marL="0" indent="0">
              <a:lnSpc>
                <a:spcPct val="100000"/>
              </a:lnSpc>
              <a:buNone/>
            </a:pPr>
            <a:r>
              <a:rPr lang="en-US" altLang="ja-JP" sz="2400" dirty="0">
                <a:latin typeface="Yu Gothic" panose="020B0400000000000000" pitchFamily="34" charset="-128"/>
                <a:ea typeface="Yu Gothic" panose="020B0400000000000000" pitchFamily="34" charset="-128"/>
              </a:rPr>
              <a:t>※ Writing Task</a:t>
            </a:r>
            <a:r>
              <a:rPr lang="ja-JP" altLang="en-US" sz="2400" dirty="0">
                <a:latin typeface="Yu Gothic" panose="020B0400000000000000" pitchFamily="34" charset="-128"/>
                <a:ea typeface="Yu Gothic" panose="020B0400000000000000" pitchFamily="34" charset="-128"/>
              </a:rPr>
              <a:t>の提出締め切りは、</a:t>
            </a:r>
            <a:r>
              <a:rPr lang="ja-JP" altLang="en-US" sz="2400" b="1" dirty="0">
                <a:solidFill>
                  <a:srgbClr val="FF0000"/>
                </a:solidFill>
                <a:latin typeface="Yu Gothic" panose="020B0400000000000000" pitchFamily="34" charset="-128"/>
                <a:ea typeface="Yu Gothic" panose="020B0400000000000000" pitchFamily="34" charset="-128"/>
              </a:rPr>
              <a:t>授業時間内、オンラインで</a:t>
            </a:r>
            <a:r>
              <a:rPr lang="en-US" altLang="ja-JP" sz="2400" b="1" dirty="0">
                <a:solidFill>
                  <a:srgbClr val="FF0000"/>
                </a:solidFill>
                <a:latin typeface="Yu Gothic" panose="020B0400000000000000" pitchFamily="34" charset="-128"/>
                <a:ea typeface="Yu Gothic" panose="020B0400000000000000" pitchFamily="34" charset="-128"/>
              </a:rPr>
              <a:t>upload</a:t>
            </a:r>
            <a:r>
              <a:rPr lang="ja-JP" altLang="en-US" sz="2400" b="1" dirty="0">
                <a:solidFill>
                  <a:srgbClr val="FF0000"/>
                </a:solidFill>
                <a:latin typeface="Yu Gothic" panose="020B0400000000000000" pitchFamily="34" charset="-128"/>
                <a:ea typeface="Yu Gothic" panose="020B0400000000000000" pitchFamily="34" charset="-128"/>
              </a:rPr>
              <a:t>の問題がある場合を考慮して当日</a:t>
            </a:r>
            <a:r>
              <a:rPr lang="en-US" altLang="ja-JP" sz="2400" b="1" dirty="0">
                <a:solidFill>
                  <a:srgbClr val="FF0000"/>
                </a:solidFill>
                <a:latin typeface="Yu Gothic" panose="020B0400000000000000" pitchFamily="34" charset="-128"/>
                <a:ea typeface="Yu Gothic" panose="020B0400000000000000" pitchFamily="34" charset="-128"/>
              </a:rPr>
              <a:t>24</a:t>
            </a:r>
            <a:r>
              <a:rPr lang="ja-JP" altLang="en-US" sz="2400" b="1" dirty="0">
                <a:solidFill>
                  <a:srgbClr val="FF0000"/>
                </a:solidFill>
                <a:latin typeface="Yu Gothic" panose="020B0400000000000000" pitchFamily="34" charset="-128"/>
                <a:ea typeface="Yu Gothic" panose="020B0400000000000000" pitchFamily="34" charset="-128"/>
              </a:rPr>
              <a:t>時</a:t>
            </a:r>
            <a:r>
              <a:rPr lang="ja-JP" altLang="en-US" sz="2400" dirty="0">
                <a:latin typeface="Yu Gothic" panose="020B0400000000000000" pitchFamily="34" charset="-128"/>
                <a:ea typeface="Yu Gothic" panose="020B0400000000000000" pitchFamily="34" charset="-128"/>
              </a:rPr>
              <a:t>までとする。授業時間内のほうが評価は高い。</a:t>
            </a:r>
            <a:r>
              <a:rPr lang="ja-JP" altLang="en-US" sz="2400" b="1" dirty="0">
                <a:solidFill>
                  <a:srgbClr val="FF0000"/>
                </a:solidFill>
                <a:latin typeface="Yu Gothic" panose="020B0400000000000000" pitchFamily="34" charset="-128"/>
                <a:ea typeface="Yu Gothic" panose="020B0400000000000000" pitchFamily="34" charset="-128"/>
              </a:rPr>
              <a:t>提出締切後に</a:t>
            </a:r>
            <a:r>
              <a:rPr lang="en-US" altLang="ja-JP" sz="2400" b="1" dirty="0">
                <a:solidFill>
                  <a:srgbClr val="FF0000"/>
                </a:solidFill>
                <a:latin typeface="Yu Gothic" panose="020B0400000000000000" pitchFamily="34" charset="-128"/>
                <a:ea typeface="Yu Gothic" panose="020B0400000000000000" pitchFamily="34" charset="-128"/>
              </a:rPr>
              <a:t>Writing Task</a:t>
            </a:r>
            <a:r>
              <a:rPr lang="ja-JP" altLang="en-US" sz="2400" b="1" dirty="0">
                <a:solidFill>
                  <a:srgbClr val="FF0000"/>
                </a:solidFill>
                <a:latin typeface="Yu Gothic" panose="020B0400000000000000" pitchFamily="34" charset="-128"/>
                <a:ea typeface="Yu Gothic" panose="020B0400000000000000" pitchFamily="34" charset="-128"/>
              </a:rPr>
              <a:t>を提出した場合は採点対象とならない。</a:t>
            </a:r>
            <a:endParaRPr lang="en-US" altLang="ja-JP" sz="2400" b="1" dirty="0">
              <a:solidFill>
                <a:srgbClr val="FF0000"/>
              </a:solidFill>
              <a:latin typeface="Yu Gothic" panose="020B0400000000000000" pitchFamily="34" charset="-128"/>
              <a:ea typeface="Yu Gothic" panose="020B0400000000000000" pitchFamily="34" charset="-128"/>
            </a:endParaRPr>
          </a:p>
          <a:p>
            <a:pPr marL="0" indent="0">
              <a:lnSpc>
                <a:spcPct val="100000"/>
              </a:lnSpc>
              <a:spcBef>
                <a:spcPts val="0"/>
              </a:spcBef>
              <a:buNone/>
            </a:pPr>
            <a:endParaRPr lang="en-US" altLang="ja-JP" sz="2400" dirty="0">
              <a:latin typeface="Yu Gothic" panose="020B0400000000000000" pitchFamily="34" charset="-128"/>
              <a:ea typeface="Yu Gothic" panose="020B0400000000000000" pitchFamily="34" charset="-128"/>
            </a:endParaRPr>
          </a:p>
          <a:p>
            <a:pPr marL="0" indent="0">
              <a:buNone/>
            </a:pPr>
            <a:endParaRPr lang="en-US" altLang="ja-JP" sz="2400" b="1" dirty="0">
              <a:solidFill>
                <a:srgbClr val="FF0000"/>
              </a:solidFill>
              <a:latin typeface="Yu Gothic" panose="020B0400000000000000" pitchFamily="34" charset="-128"/>
              <a:ea typeface="Yu Gothic" panose="020B0400000000000000" pitchFamily="34" charset="-128"/>
            </a:endParaRPr>
          </a:p>
        </p:txBody>
      </p:sp>
      <p:graphicFrame>
        <p:nvGraphicFramePr>
          <p:cNvPr id="6" name="表 5">
            <a:extLst>
              <a:ext uri="{FF2B5EF4-FFF2-40B4-BE49-F238E27FC236}">
                <a16:creationId xmlns:a16="http://schemas.microsoft.com/office/drawing/2014/main" id="{D851113E-407F-114B-BDCF-68908A843BFC}"/>
              </a:ext>
            </a:extLst>
          </p:cNvPr>
          <p:cNvGraphicFramePr>
            <a:graphicFrameLocks noGrp="1"/>
          </p:cNvGraphicFramePr>
          <p:nvPr/>
        </p:nvGraphicFramePr>
        <p:xfrm>
          <a:off x="1716504" y="2065994"/>
          <a:ext cx="8758989" cy="1876926"/>
        </p:xfrm>
        <a:graphic>
          <a:graphicData uri="http://schemas.openxmlformats.org/drawingml/2006/table">
            <a:tbl>
              <a:tblPr/>
              <a:tblGrid>
                <a:gridCol w="3267948">
                  <a:extLst>
                    <a:ext uri="{9D8B030D-6E8A-4147-A177-3AD203B41FA5}">
                      <a16:colId xmlns:a16="http://schemas.microsoft.com/office/drawing/2014/main" val="1317186139"/>
                    </a:ext>
                  </a:extLst>
                </a:gridCol>
                <a:gridCol w="3267948">
                  <a:extLst>
                    <a:ext uri="{9D8B030D-6E8A-4147-A177-3AD203B41FA5}">
                      <a16:colId xmlns:a16="http://schemas.microsoft.com/office/drawing/2014/main" val="3742327730"/>
                    </a:ext>
                  </a:extLst>
                </a:gridCol>
                <a:gridCol w="2223093">
                  <a:extLst>
                    <a:ext uri="{9D8B030D-6E8A-4147-A177-3AD203B41FA5}">
                      <a16:colId xmlns:a16="http://schemas.microsoft.com/office/drawing/2014/main" val="299251971"/>
                    </a:ext>
                  </a:extLst>
                </a:gridCol>
              </a:tblGrid>
              <a:tr h="625642">
                <a:tc>
                  <a:txBody>
                    <a:bodyPr/>
                    <a:lstStyle/>
                    <a:p>
                      <a:pPr algn="ctr" fontAlgn="ctr"/>
                      <a:r>
                        <a:rPr lang="ja-JP" altLang="en-US" sz="2400" b="1" i="0" u="none" strike="noStrike">
                          <a:solidFill>
                            <a:srgbClr val="FFFFFF"/>
                          </a:solidFill>
                          <a:effectLst/>
                          <a:latin typeface="游ゴシック Regular"/>
                          <a:ea typeface="游ゴシック" panose="020B0400000000000000" pitchFamily="34" charset="-128"/>
                        </a:rPr>
                        <a:t>評価対象</a:t>
                      </a:r>
                    </a:p>
                  </a:txBody>
                  <a:tcPr marL="9525" marR="9525" marT="9525" marB="0" anchor="ctr">
                    <a:lnL w="6350" cap="flat" cmpd="sng" algn="ctr">
                      <a:solidFill>
                        <a:srgbClr val="70AD47"/>
                      </a:solidFill>
                      <a:prstDash val="solid"/>
                      <a:round/>
                      <a:headEnd type="none" w="med" len="med"/>
                      <a:tailEnd type="none" w="med" len="med"/>
                    </a:lnL>
                    <a:lnR>
                      <a:noFill/>
                    </a:lnR>
                    <a:lnT w="6350" cap="flat" cmpd="sng" algn="ctr">
                      <a:solidFill>
                        <a:srgbClr val="70AD47"/>
                      </a:solidFill>
                      <a:prstDash val="solid"/>
                      <a:round/>
                      <a:headEnd type="none" w="med" len="med"/>
                      <a:tailEnd type="none" w="med" len="med"/>
                    </a:lnT>
                    <a:lnB w="6350" cap="flat" cmpd="sng" algn="ctr">
                      <a:solidFill>
                        <a:srgbClr val="70AD47"/>
                      </a:solidFill>
                      <a:prstDash val="solid"/>
                      <a:round/>
                      <a:headEnd type="none" w="med" len="med"/>
                      <a:tailEnd type="none" w="med" len="med"/>
                    </a:lnB>
                    <a:solidFill>
                      <a:srgbClr val="70AD47"/>
                    </a:solidFill>
                  </a:tcPr>
                </a:tc>
                <a:tc>
                  <a:txBody>
                    <a:bodyPr/>
                    <a:lstStyle/>
                    <a:p>
                      <a:pPr algn="ctr" fontAlgn="ctr"/>
                      <a:r>
                        <a:rPr lang="ja-JP" altLang="en-US" sz="2400" b="1" i="0" u="none" strike="noStrike">
                          <a:solidFill>
                            <a:srgbClr val="FFFFFF"/>
                          </a:solidFill>
                          <a:effectLst/>
                          <a:latin typeface="游ゴシック Regular"/>
                          <a:ea typeface="游ゴシック" panose="020B0400000000000000" pitchFamily="34" charset="-128"/>
                        </a:rPr>
                        <a:t>実施期間</a:t>
                      </a:r>
                    </a:p>
                  </a:txBody>
                  <a:tcPr marL="9525" marR="9525" marT="9525" marB="0" anchor="ctr">
                    <a:lnL>
                      <a:noFill/>
                    </a:lnL>
                    <a:lnR>
                      <a:noFill/>
                    </a:lnR>
                    <a:lnT w="6350" cap="flat" cmpd="sng" algn="ctr">
                      <a:solidFill>
                        <a:srgbClr val="70AD47"/>
                      </a:solidFill>
                      <a:prstDash val="solid"/>
                      <a:round/>
                      <a:headEnd type="none" w="med" len="med"/>
                      <a:tailEnd type="none" w="med" len="med"/>
                    </a:lnT>
                    <a:lnB w="6350" cap="flat" cmpd="sng" algn="ctr">
                      <a:solidFill>
                        <a:srgbClr val="70AD47"/>
                      </a:solidFill>
                      <a:prstDash val="solid"/>
                      <a:round/>
                      <a:headEnd type="none" w="med" len="med"/>
                      <a:tailEnd type="none" w="med" len="med"/>
                    </a:lnB>
                    <a:solidFill>
                      <a:srgbClr val="70AD47"/>
                    </a:solidFill>
                  </a:tcPr>
                </a:tc>
                <a:tc>
                  <a:txBody>
                    <a:bodyPr/>
                    <a:lstStyle/>
                    <a:p>
                      <a:pPr algn="ctr" fontAlgn="ctr"/>
                      <a:r>
                        <a:rPr lang="ja-JP" altLang="en-US" sz="2400" b="1" i="0" u="none" strike="noStrike">
                          <a:solidFill>
                            <a:srgbClr val="FFFFFF"/>
                          </a:solidFill>
                          <a:effectLst/>
                          <a:latin typeface="游ゴシック Regular"/>
                          <a:ea typeface="游ゴシック" panose="020B0400000000000000" pitchFamily="34" charset="-128"/>
                        </a:rPr>
                        <a:t>内訳</a:t>
                      </a:r>
                    </a:p>
                  </a:txBody>
                  <a:tcPr marL="9525" marR="9525" marT="9525" marB="0" anchor="ctr">
                    <a:lnL>
                      <a:noFill/>
                    </a:lnL>
                    <a:lnR w="6350" cap="flat" cmpd="sng" algn="ctr">
                      <a:solidFill>
                        <a:srgbClr val="70AD47"/>
                      </a:solidFill>
                      <a:prstDash val="solid"/>
                      <a:round/>
                      <a:headEnd type="none" w="med" len="med"/>
                      <a:tailEnd type="none" w="med" len="med"/>
                    </a:lnR>
                    <a:lnT w="6350" cap="flat" cmpd="sng" algn="ctr">
                      <a:solidFill>
                        <a:srgbClr val="70AD47"/>
                      </a:solidFill>
                      <a:prstDash val="solid"/>
                      <a:round/>
                      <a:headEnd type="none" w="med" len="med"/>
                      <a:tailEnd type="none" w="med" len="med"/>
                    </a:lnT>
                    <a:lnB w="6350" cap="flat" cmpd="sng" algn="ctr">
                      <a:solidFill>
                        <a:srgbClr val="70AD47"/>
                      </a:solidFill>
                      <a:prstDash val="solid"/>
                      <a:round/>
                      <a:headEnd type="none" w="med" len="med"/>
                      <a:tailEnd type="none" w="med" len="med"/>
                    </a:lnB>
                    <a:solidFill>
                      <a:srgbClr val="70AD47"/>
                    </a:solidFill>
                  </a:tcPr>
                </a:tc>
                <a:extLst>
                  <a:ext uri="{0D108BD9-81ED-4DB2-BD59-A6C34878D82A}">
                    <a16:rowId xmlns:a16="http://schemas.microsoft.com/office/drawing/2014/main" val="2413227002"/>
                  </a:ext>
                </a:extLst>
              </a:tr>
              <a:tr h="625642">
                <a:tc>
                  <a:txBody>
                    <a:bodyPr/>
                    <a:lstStyle/>
                    <a:p>
                      <a:pPr algn="ctr" fontAlgn="ctr"/>
                      <a:r>
                        <a:rPr lang="en" sz="2400" b="0" i="0" u="none" strike="noStrike" dirty="0">
                          <a:solidFill>
                            <a:srgbClr val="000000"/>
                          </a:solidFill>
                          <a:effectLst/>
                          <a:latin typeface="游ゴシック Regular"/>
                          <a:ea typeface="游ゴシック" panose="020B0400000000000000" pitchFamily="34" charset="-128"/>
                        </a:rPr>
                        <a:t>Writing Task</a:t>
                      </a:r>
                    </a:p>
                  </a:txBody>
                  <a:tcPr marL="9525" marR="9525" marT="9525" marB="0" anchor="ctr">
                    <a:lnL w="6350" cap="flat" cmpd="sng" algn="ctr">
                      <a:solidFill>
                        <a:srgbClr val="70AD47"/>
                      </a:solidFill>
                      <a:prstDash val="solid"/>
                      <a:round/>
                      <a:headEnd type="none" w="med" len="med"/>
                      <a:tailEnd type="none" w="med" len="med"/>
                    </a:lnL>
                    <a:lnR>
                      <a:noFill/>
                    </a:lnR>
                    <a:lnT w="6350" cap="flat" cmpd="sng" algn="ctr">
                      <a:solidFill>
                        <a:srgbClr val="70AD47"/>
                      </a:solidFill>
                      <a:prstDash val="solid"/>
                      <a:round/>
                      <a:headEnd type="none" w="med" len="med"/>
                      <a:tailEnd type="none" w="med" len="med"/>
                    </a:lnT>
                    <a:lnB w="6350" cap="flat" cmpd="sng" algn="ctr">
                      <a:solidFill>
                        <a:srgbClr val="70AD47"/>
                      </a:solidFill>
                      <a:prstDash val="solid"/>
                      <a:round/>
                      <a:headEnd type="none" w="med" len="med"/>
                      <a:tailEnd type="none" w="med" len="med"/>
                    </a:lnB>
                  </a:tcPr>
                </a:tc>
                <a:tc>
                  <a:txBody>
                    <a:bodyPr/>
                    <a:lstStyle/>
                    <a:p>
                      <a:pPr algn="ctr" fontAlgn="ctr"/>
                      <a:r>
                        <a:rPr lang="ja-JP" altLang="en-US" sz="2400" b="0" i="0" u="none" strike="noStrike">
                          <a:solidFill>
                            <a:srgbClr val="000000"/>
                          </a:solidFill>
                          <a:effectLst/>
                          <a:latin typeface="游ゴシック Regular"/>
                          <a:ea typeface="游ゴシック" panose="020B0400000000000000" pitchFamily="34" charset="-128"/>
                        </a:rPr>
                        <a:t>授業中</a:t>
                      </a:r>
                    </a:p>
                  </a:txBody>
                  <a:tcPr marL="9525" marR="9525" marT="9525" marB="0" anchor="ctr">
                    <a:lnL>
                      <a:noFill/>
                    </a:lnL>
                    <a:lnR>
                      <a:noFill/>
                    </a:lnR>
                    <a:lnT w="6350" cap="flat" cmpd="sng" algn="ctr">
                      <a:solidFill>
                        <a:srgbClr val="70AD47"/>
                      </a:solidFill>
                      <a:prstDash val="solid"/>
                      <a:round/>
                      <a:headEnd type="none" w="med" len="med"/>
                      <a:tailEnd type="none" w="med" len="med"/>
                    </a:lnT>
                    <a:lnB w="6350" cap="flat" cmpd="sng" algn="ctr">
                      <a:solidFill>
                        <a:srgbClr val="70AD47"/>
                      </a:solidFill>
                      <a:prstDash val="solid"/>
                      <a:round/>
                      <a:headEnd type="none" w="med" len="med"/>
                      <a:tailEnd type="none" w="med" len="med"/>
                    </a:lnB>
                  </a:tcPr>
                </a:tc>
                <a:tc>
                  <a:txBody>
                    <a:bodyPr/>
                    <a:lstStyle/>
                    <a:p>
                      <a:pPr algn="ctr" fontAlgn="ctr"/>
                      <a:r>
                        <a:rPr lang="en-US" altLang="ja-JP" sz="2400" b="1" i="0" u="none" strike="noStrike" dirty="0">
                          <a:solidFill>
                            <a:srgbClr val="FF0000"/>
                          </a:solidFill>
                          <a:effectLst/>
                          <a:latin typeface="游ゴシック Regular"/>
                          <a:ea typeface="游ゴシック" panose="020B0400000000000000" pitchFamily="34" charset="-128"/>
                        </a:rPr>
                        <a:t>50%</a:t>
                      </a:r>
                    </a:p>
                  </a:txBody>
                  <a:tcPr marL="9525" marR="9525" marT="9525" marB="0" anchor="ctr">
                    <a:lnL>
                      <a:noFill/>
                    </a:lnL>
                    <a:lnR w="6350" cap="flat" cmpd="sng" algn="ctr">
                      <a:solidFill>
                        <a:srgbClr val="70AD47"/>
                      </a:solidFill>
                      <a:prstDash val="solid"/>
                      <a:round/>
                      <a:headEnd type="none" w="med" len="med"/>
                      <a:tailEnd type="none" w="med" len="med"/>
                    </a:lnR>
                    <a:lnT w="6350" cap="flat" cmpd="sng" algn="ctr">
                      <a:solidFill>
                        <a:srgbClr val="70AD47"/>
                      </a:solidFill>
                      <a:prstDash val="solid"/>
                      <a:round/>
                      <a:headEnd type="none" w="med" len="med"/>
                      <a:tailEnd type="none" w="med" len="med"/>
                    </a:lnT>
                    <a:lnB w="6350" cap="flat" cmpd="sng" algn="ctr">
                      <a:solidFill>
                        <a:srgbClr val="70AD47"/>
                      </a:solidFill>
                      <a:prstDash val="solid"/>
                      <a:round/>
                      <a:headEnd type="none" w="med" len="med"/>
                      <a:tailEnd type="none" w="med" len="med"/>
                    </a:lnB>
                  </a:tcPr>
                </a:tc>
                <a:extLst>
                  <a:ext uri="{0D108BD9-81ED-4DB2-BD59-A6C34878D82A}">
                    <a16:rowId xmlns:a16="http://schemas.microsoft.com/office/drawing/2014/main" val="1249001077"/>
                  </a:ext>
                </a:extLst>
              </a:tr>
              <a:tr h="625642">
                <a:tc>
                  <a:txBody>
                    <a:bodyPr/>
                    <a:lstStyle/>
                    <a:p>
                      <a:pPr algn="ctr" fontAlgn="ctr"/>
                      <a:r>
                        <a:rPr lang="ja-JP" altLang="en-US" sz="2400" b="0" i="0" u="none" strike="noStrike">
                          <a:solidFill>
                            <a:srgbClr val="000000"/>
                          </a:solidFill>
                          <a:effectLst/>
                          <a:latin typeface="游ゴシック Regular"/>
                          <a:ea typeface="游ゴシック" panose="020B0400000000000000" pitchFamily="34" charset="-128"/>
                        </a:rPr>
                        <a:t>統一試験</a:t>
                      </a:r>
                    </a:p>
                  </a:txBody>
                  <a:tcPr marL="9525" marR="9525" marT="9525" marB="0" anchor="ctr">
                    <a:lnL w="6350" cap="flat" cmpd="sng" algn="ctr">
                      <a:solidFill>
                        <a:srgbClr val="70AD47"/>
                      </a:solidFill>
                      <a:prstDash val="solid"/>
                      <a:round/>
                      <a:headEnd type="none" w="med" len="med"/>
                      <a:tailEnd type="none" w="med" len="med"/>
                    </a:lnL>
                    <a:lnR>
                      <a:noFill/>
                    </a:lnR>
                    <a:lnT w="6350" cap="flat" cmpd="sng" algn="ctr">
                      <a:solidFill>
                        <a:srgbClr val="70AD47"/>
                      </a:solidFill>
                      <a:prstDash val="solid"/>
                      <a:round/>
                      <a:headEnd type="none" w="med" len="med"/>
                      <a:tailEnd type="none" w="med" len="med"/>
                    </a:lnT>
                    <a:lnB w="6350" cap="flat" cmpd="sng" algn="ctr">
                      <a:solidFill>
                        <a:srgbClr val="70AD47"/>
                      </a:solidFill>
                      <a:prstDash val="solid"/>
                      <a:round/>
                      <a:headEnd type="none" w="med" len="med"/>
                      <a:tailEnd type="none" w="med" len="med"/>
                    </a:lnB>
                  </a:tcPr>
                </a:tc>
                <a:tc>
                  <a:txBody>
                    <a:bodyPr/>
                    <a:lstStyle/>
                    <a:p>
                      <a:pPr algn="ctr" fontAlgn="ctr"/>
                      <a:r>
                        <a:rPr lang="en-US" altLang="ja-JP" sz="2400" b="1" i="0" u="none" strike="noStrike" dirty="0">
                          <a:solidFill>
                            <a:srgbClr val="FF0000"/>
                          </a:solidFill>
                          <a:effectLst/>
                          <a:latin typeface="游ゴシック Regular"/>
                          <a:ea typeface="游ゴシック" panose="020B0400000000000000" pitchFamily="34" charset="-128"/>
                        </a:rPr>
                        <a:t>13</a:t>
                      </a:r>
                      <a:r>
                        <a:rPr lang="ja-JP" altLang="en-US" sz="2400" b="1" i="0" u="none" strike="noStrike" dirty="0">
                          <a:solidFill>
                            <a:srgbClr val="FF0000"/>
                          </a:solidFill>
                          <a:effectLst/>
                          <a:latin typeface="游ゴシック Regular"/>
                          <a:ea typeface="游ゴシック" panose="020B0400000000000000" pitchFamily="34" charset="-128"/>
                        </a:rPr>
                        <a:t>週目</a:t>
                      </a:r>
                      <a:r>
                        <a:rPr lang="ja-JP" altLang="en-US" sz="2400" b="0" i="0" u="none" strike="noStrike" dirty="0">
                          <a:solidFill>
                            <a:srgbClr val="000000"/>
                          </a:solidFill>
                          <a:effectLst/>
                          <a:latin typeface="游ゴシック Regular"/>
                          <a:ea typeface="游ゴシック" panose="020B0400000000000000" pitchFamily="34" charset="-128"/>
                        </a:rPr>
                        <a:t>授業中</a:t>
                      </a:r>
                    </a:p>
                  </a:txBody>
                  <a:tcPr marL="9525" marR="9525" marT="9525" marB="0" anchor="ctr">
                    <a:lnL>
                      <a:noFill/>
                    </a:lnL>
                    <a:lnR>
                      <a:noFill/>
                    </a:lnR>
                    <a:lnT w="6350" cap="flat" cmpd="sng" algn="ctr">
                      <a:solidFill>
                        <a:srgbClr val="70AD47"/>
                      </a:solidFill>
                      <a:prstDash val="solid"/>
                      <a:round/>
                      <a:headEnd type="none" w="med" len="med"/>
                      <a:tailEnd type="none" w="med" len="med"/>
                    </a:lnT>
                    <a:lnB w="6350" cap="flat" cmpd="sng" algn="ctr">
                      <a:solidFill>
                        <a:srgbClr val="70AD47"/>
                      </a:solidFill>
                      <a:prstDash val="solid"/>
                      <a:round/>
                      <a:headEnd type="none" w="med" len="med"/>
                      <a:tailEnd type="none" w="med" len="med"/>
                    </a:lnB>
                  </a:tcPr>
                </a:tc>
                <a:tc>
                  <a:txBody>
                    <a:bodyPr/>
                    <a:lstStyle/>
                    <a:p>
                      <a:pPr algn="ctr" fontAlgn="ctr"/>
                      <a:r>
                        <a:rPr lang="en-US" altLang="ja-JP" sz="2400" b="1" i="0" u="none" strike="noStrike" dirty="0">
                          <a:solidFill>
                            <a:srgbClr val="FF0000"/>
                          </a:solidFill>
                          <a:effectLst/>
                          <a:latin typeface="游ゴシック Regular"/>
                          <a:ea typeface="游ゴシック" panose="020B0400000000000000" pitchFamily="34" charset="-128"/>
                        </a:rPr>
                        <a:t>50%</a:t>
                      </a:r>
                    </a:p>
                  </a:txBody>
                  <a:tcPr marL="9525" marR="9525" marT="9525" marB="0" anchor="ctr">
                    <a:lnL>
                      <a:noFill/>
                    </a:lnL>
                    <a:lnR w="6350" cap="flat" cmpd="sng" algn="ctr">
                      <a:solidFill>
                        <a:srgbClr val="70AD47"/>
                      </a:solidFill>
                      <a:prstDash val="solid"/>
                      <a:round/>
                      <a:headEnd type="none" w="med" len="med"/>
                      <a:tailEnd type="none" w="med" len="med"/>
                    </a:lnR>
                    <a:lnT w="6350" cap="flat" cmpd="sng" algn="ctr">
                      <a:solidFill>
                        <a:srgbClr val="70AD47"/>
                      </a:solidFill>
                      <a:prstDash val="solid"/>
                      <a:round/>
                      <a:headEnd type="none" w="med" len="med"/>
                      <a:tailEnd type="none" w="med" len="med"/>
                    </a:lnT>
                    <a:lnB w="6350" cap="flat" cmpd="sng" algn="ctr">
                      <a:solidFill>
                        <a:srgbClr val="70AD47"/>
                      </a:solidFill>
                      <a:prstDash val="solid"/>
                      <a:round/>
                      <a:headEnd type="none" w="med" len="med"/>
                      <a:tailEnd type="none" w="med" len="med"/>
                    </a:lnB>
                  </a:tcPr>
                </a:tc>
                <a:extLst>
                  <a:ext uri="{0D108BD9-81ED-4DB2-BD59-A6C34878D82A}">
                    <a16:rowId xmlns:a16="http://schemas.microsoft.com/office/drawing/2014/main" val="465613058"/>
                  </a:ext>
                </a:extLst>
              </a:tr>
            </a:tbl>
          </a:graphicData>
        </a:graphic>
      </p:graphicFrame>
      <p:cxnSp>
        <p:nvCxnSpPr>
          <p:cNvPr id="7" name="直線コネクタ 6">
            <a:extLst>
              <a:ext uri="{FF2B5EF4-FFF2-40B4-BE49-F238E27FC236}">
                <a16:creationId xmlns:a16="http://schemas.microsoft.com/office/drawing/2014/main" id="{70D6E29B-1291-984E-B036-310D49E15DE7}"/>
              </a:ext>
            </a:extLst>
          </p:cNvPr>
          <p:cNvCxnSpPr/>
          <p:nvPr/>
        </p:nvCxnSpPr>
        <p:spPr>
          <a:xfrm>
            <a:off x="714067" y="1354703"/>
            <a:ext cx="10763865" cy="0"/>
          </a:xfrm>
          <a:prstGeom prst="line">
            <a:avLst/>
          </a:prstGeom>
          <a:ln w="31750">
            <a:solidFill>
              <a:srgbClr val="70C80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4813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0C3715-86E9-0746-BFA4-600F6EDB9002}"/>
              </a:ext>
            </a:extLst>
          </p:cNvPr>
          <p:cNvSpPr>
            <a:spLocks noGrp="1"/>
          </p:cNvSpPr>
          <p:nvPr>
            <p:ph type="title"/>
          </p:nvPr>
        </p:nvSpPr>
        <p:spPr>
          <a:xfrm>
            <a:off x="539254" y="383698"/>
            <a:ext cx="10515600" cy="1325563"/>
          </a:xfrm>
        </p:spPr>
        <p:txBody>
          <a:bodyPr/>
          <a:lstStyle/>
          <a:p>
            <a:r>
              <a:rPr kumimoji="1" lang="ja-JP" altLang="en-US"/>
              <a:t> </a:t>
            </a:r>
            <a:r>
              <a:rPr kumimoji="1" lang="ja-JP" altLang="en-US" sz="4400">
                <a:latin typeface="+mn-ea"/>
                <a:ea typeface="+mn-ea"/>
              </a:rPr>
              <a:t>成績評価方法</a:t>
            </a:r>
            <a:r>
              <a:rPr kumimoji="1" lang="en-US" altLang="ja-JP" sz="4400" dirty="0">
                <a:latin typeface="+mn-ea"/>
                <a:ea typeface="+mn-ea"/>
              </a:rPr>
              <a:t> ②</a:t>
            </a:r>
            <a:endParaRPr kumimoji="1" lang="ja-JP" altLang="en-US" sz="4400">
              <a:latin typeface="+mn-ea"/>
              <a:ea typeface="+mn-ea"/>
            </a:endParaRPr>
          </a:p>
        </p:txBody>
      </p:sp>
      <p:sp>
        <p:nvSpPr>
          <p:cNvPr id="4" name="コンテンツ プレースホルダー 3">
            <a:extLst>
              <a:ext uri="{FF2B5EF4-FFF2-40B4-BE49-F238E27FC236}">
                <a16:creationId xmlns:a16="http://schemas.microsoft.com/office/drawing/2014/main" id="{7618FD66-224F-A14A-920A-414C6954A3D2}"/>
              </a:ext>
            </a:extLst>
          </p:cNvPr>
          <p:cNvSpPr>
            <a:spLocks noGrp="1"/>
          </p:cNvSpPr>
          <p:nvPr>
            <p:ph idx="1"/>
          </p:nvPr>
        </p:nvSpPr>
        <p:spPr>
          <a:xfrm>
            <a:off x="1044816" y="1586823"/>
            <a:ext cx="10515599" cy="4887479"/>
          </a:xfrm>
        </p:spPr>
        <p:txBody>
          <a:bodyPr>
            <a:noAutofit/>
          </a:bodyPr>
          <a:lstStyle/>
          <a:p>
            <a:r>
              <a:rPr lang="ja-JP" altLang="en-US">
                <a:latin typeface="+mn-ea"/>
              </a:rPr>
              <a:t>授業態度が著しく悪い学生については、その根拠を明確にしたうえで、担当教員の判断により、不合格（</a:t>
            </a:r>
            <a:r>
              <a:rPr lang="en-US" altLang="ja-JP" dirty="0">
                <a:latin typeface="+mn-ea"/>
              </a:rPr>
              <a:t>F</a:t>
            </a:r>
            <a:r>
              <a:rPr lang="ja-JP" altLang="en-US">
                <a:latin typeface="+mn-ea"/>
              </a:rPr>
              <a:t>）または未受験（</a:t>
            </a:r>
            <a:r>
              <a:rPr lang="en-US" altLang="ja-JP" dirty="0">
                <a:latin typeface="+mn-ea"/>
              </a:rPr>
              <a:t>H</a:t>
            </a:r>
            <a:r>
              <a:rPr lang="ja-JP" altLang="en-US">
                <a:latin typeface="+mn-ea"/>
              </a:rPr>
              <a:t>）と評価される場合がある。</a:t>
            </a:r>
            <a:endParaRPr lang="en-US" altLang="ja-JP" dirty="0">
              <a:latin typeface="+mn-ea"/>
            </a:endParaRPr>
          </a:p>
          <a:p>
            <a:pPr marL="0" indent="0">
              <a:buNone/>
            </a:pPr>
            <a:r>
              <a:rPr lang="ja-JP" altLang="en-US">
                <a:latin typeface="+mn-ea"/>
              </a:rPr>
              <a:t>　</a:t>
            </a:r>
            <a:r>
              <a:rPr lang="en-US" altLang="ja-JP" dirty="0">
                <a:latin typeface="+mn-ea"/>
              </a:rPr>
              <a:t>&lt;</a:t>
            </a:r>
            <a:r>
              <a:rPr lang="ja-JP" altLang="en-US">
                <a:latin typeface="+mn-ea"/>
              </a:rPr>
              <a:t>授業態度が著しく悪い例</a:t>
            </a:r>
            <a:r>
              <a:rPr lang="en-US" altLang="ja-JP" dirty="0">
                <a:latin typeface="+mn-ea"/>
              </a:rPr>
              <a:t>&gt;</a:t>
            </a:r>
          </a:p>
          <a:p>
            <a:pPr marL="0" indent="0">
              <a:spcBef>
                <a:spcPts val="0"/>
              </a:spcBef>
              <a:buNone/>
            </a:pPr>
            <a:r>
              <a:rPr lang="ja-JP" altLang="en-US">
                <a:latin typeface="+mn-ea"/>
              </a:rPr>
              <a:t>　　提出課題に適切に取り組まない</a:t>
            </a:r>
            <a:endParaRPr lang="en-US" altLang="ja-JP" dirty="0">
              <a:latin typeface="+mn-ea"/>
            </a:endParaRPr>
          </a:p>
          <a:p>
            <a:pPr marL="0" indent="0">
              <a:spcBef>
                <a:spcPts val="0"/>
              </a:spcBef>
              <a:buNone/>
            </a:pPr>
            <a:r>
              <a:rPr lang="ja-JP" altLang="en-US">
                <a:latin typeface="+mn-ea"/>
              </a:rPr>
              <a:t>　　無断での翻訳ソフトの使用・剽窃が疑われる場合</a:t>
            </a:r>
            <a:endParaRPr lang="en-US" altLang="ja-JP" dirty="0">
              <a:latin typeface="+mn-ea"/>
            </a:endParaRPr>
          </a:p>
          <a:p>
            <a:pPr marL="0" indent="0">
              <a:spcBef>
                <a:spcPts val="0"/>
              </a:spcBef>
              <a:buNone/>
            </a:pPr>
            <a:r>
              <a:rPr lang="ja-JP" altLang="en-US">
                <a:latin typeface="+mn-ea"/>
              </a:rPr>
              <a:t>　　遅刻が多い　等</a:t>
            </a:r>
            <a:r>
              <a:rPr lang="en-US" altLang="ja-JP" dirty="0">
                <a:latin typeface="+mn-ea"/>
              </a:rPr>
              <a:t>       </a:t>
            </a:r>
            <a:endParaRPr lang="en-US" altLang="ja-JP" dirty="0">
              <a:highlight>
                <a:srgbClr val="FFFF00"/>
              </a:highlight>
              <a:latin typeface="+mn-ea"/>
            </a:endParaRPr>
          </a:p>
          <a:p>
            <a:r>
              <a:rPr lang="en-US" altLang="ja-JP" dirty="0">
                <a:latin typeface="+mn-ea"/>
              </a:rPr>
              <a:t>13</a:t>
            </a:r>
            <a:r>
              <a:rPr lang="ja-JP" altLang="en-US">
                <a:latin typeface="+mn-ea"/>
              </a:rPr>
              <a:t>週目の授業中に実施される</a:t>
            </a:r>
            <a:r>
              <a:rPr lang="ja-JP" altLang="en-US">
                <a:solidFill>
                  <a:srgbClr val="FF0000"/>
                </a:solidFill>
                <a:latin typeface="+mn-ea"/>
              </a:rPr>
              <a:t>統一試験を受験しない学生は、未受験（</a:t>
            </a:r>
            <a:r>
              <a:rPr lang="en-US" altLang="ja-JP" dirty="0">
                <a:solidFill>
                  <a:srgbClr val="FF0000"/>
                </a:solidFill>
                <a:latin typeface="+mn-ea"/>
              </a:rPr>
              <a:t>H</a:t>
            </a:r>
            <a:r>
              <a:rPr lang="ja-JP" altLang="en-US">
                <a:solidFill>
                  <a:srgbClr val="FF0000"/>
                </a:solidFill>
                <a:latin typeface="+mn-ea"/>
              </a:rPr>
              <a:t>）</a:t>
            </a:r>
            <a:r>
              <a:rPr lang="ja-JP" altLang="en-US">
                <a:latin typeface="+mn-ea"/>
              </a:rPr>
              <a:t>と評価され、次年度以降に通常の</a:t>
            </a:r>
            <a:r>
              <a:rPr lang="en-US" altLang="ja-JP" dirty="0">
                <a:latin typeface="+mn-ea"/>
              </a:rPr>
              <a:t>Basic Academic English I</a:t>
            </a:r>
            <a:r>
              <a:rPr lang="ja-JP" altLang="en-US">
                <a:latin typeface="+mn-ea"/>
              </a:rPr>
              <a:t>のクラスを改めて履修する必要がある。未受験（</a:t>
            </a:r>
            <a:r>
              <a:rPr lang="en-US" altLang="ja-JP" dirty="0">
                <a:latin typeface="+mn-ea"/>
              </a:rPr>
              <a:t>H</a:t>
            </a:r>
            <a:r>
              <a:rPr lang="ja-JP" altLang="en-US">
                <a:latin typeface="+mn-ea"/>
              </a:rPr>
              <a:t>）評価を獲得した学生は</a:t>
            </a:r>
            <a:r>
              <a:rPr lang="ja-JP" altLang="en-US">
                <a:solidFill>
                  <a:srgbClr val="FF0000"/>
                </a:solidFill>
                <a:latin typeface="+mn-ea"/>
              </a:rPr>
              <a:t>再履修クラスを履修することはできない</a:t>
            </a:r>
            <a:r>
              <a:rPr lang="ja-JP" altLang="en-US">
                <a:latin typeface="+mn-ea"/>
              </a:rPr>
              <a:t>→次年度以降「新八」「残八」となる可能性も</a:t>
            </a:r>
            <a:r>
              <a:rPr lang="en-US" altLang="ja-JP" dirty="0">
                <a:latin typeface="+mn-ea"/>
              </a:rPr>
              <a:t>...</a:t>
            </a:r>
            <a:endParaRPr lang="ja-JP" altLang="en-US">
              <a:latin typeface="+mn-ea"/>
            </a:endParaRPr>
          </a:p>
          <a:p>
            <a:pPr marL="0" indent="0">
              <a:buNone/>
            </a:pPr>
            <a:endParaRPr lang="en-US" altLang="ja-JP" dirty="0">
              <a:latin typeface="+mn-ea"/>
            </a:endParaRPr>
          </a:p>
          <a:p>
            <a:pPr marL="0" indent="0">
              <a:buNone/>
            </a:pPr>
            <a:endParaRPr lang="en-US" altLang="ja-JP" dirty="0">
              <a:latin typeface="+mn-ea"/>
            </a:endParaRPr>
          </a:p>
        </p:txBody>
      </p:sp>
      <p:cxnSp>
        <p:nvCxnSpPr>
          <p:cNvPr id="5" name="直線コネクタ 4">
            <a:extLst>
              <a:ext uri="{FF2B5EF4-FFF2-40B4-BE49-F238E27FC236}">
                <a16:creationId xmlns:a16="http://schemas.microsoft.com/office/drawing/2014/main" id="{F4E6AE0D-F8C3-2449-B3DB-51F027754875}"/>
              </a:ext>
            </a:extLst>
          </p:cNvPr>
          <p:cNvCxnSpPr/>
          <p:nvPr/>
        </p:nvCxnSpPr>
        <p:spPr>
          <a:xfrm>
            <a:off x="714067" y="1354703"/>
            <a:ext cx="10763865" cy="0"/>
          </a:xfrm>
          <a:prstGeom prst="line">
            <a:avLst/>
          </a:prstGeom>
          <a:ln w="31750">
            <a:solidFill>
              <a:srgbClr val="70C80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8177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BD882B-9736-414B-B117-F7B4405C151D}"/>
              </a:ext>
            </a:extLst>
          </p:cNvPr>
          <p:cNvSpPr>
            <a:spLocks noGrp="1"/>
          </p:cNvSpPr>
          <p:nvPr>
            <p:ph type="title"/>
          </p:nvPr>
        </p:nvSpPr>
        <p:spPr>
          <a:xfrm>
            <a:off x="651878" y="186231"/>
            <a:ext cx="10515600" cy="1325563"/>
          </a:xfrm>
        </p:spPr>
        <p:txBody>
          <a:bodyPr>
            <a:normAutofit/>
          </a:bodyPr>
          <a:lstStyle/>
          <a:p>
            <a:r>
              <a:rPr kumimoji="1" lang="ja-JP" altLang="en-US" sz="4400">
                <a:latin typeface="+mn-ea"/>
                <a:ea typeface="+mn-ea"/>
              </a:rPr>
              <a:t>授業の流れ</a:t>
            </a:r>
            <a:endParaRPr kumimoji="1" lang="ja-JP" altLang="en-US" sz="4400">
              <a:latin typeface="Yu Gothic" panose="020B0400000000000000" pitchFamily="34" charset="-128"/>
              <a:ea typeface="Yu Gothic" panose="020B0400000000000000" pitchFamily="34" charset="-128"/>
            </a:endParaRPr>
          </a:p>
        </p:txBody>
      </p:sp>
      <p:sp>
        <p:nvSpPr>
          <p:cNvPr id="3" name="コンテンツ プレースホルダー 2">
            <a:extLst>
              <a:ext uri="{FF2B5EF4-FFF2-40B4-BE49-F238E27FC236}">
                <a16:creationId xmlns:a16="http://schemas.microsoft.com/office/drawing/2014/main" id="{F90FCC92-243D-024D-80B6-1EEC33B6D716}"/>
              </a:ext>
            </a:extLst>
          </p:cNvPr>
          <p:cNvSpPr>
            <a:spLocks noGrp="1"/>
          </p:cNvSpPr>
          <p:nvPr>
            <p:ph idx="4294967295"/>
          </p:nvPr>
        </p:nvSpPr>
        <p:spPr>
          <a:xfrm>
            <a:off x="0" y="2149475"/>
            <a:ext cx="1474788" cy="619125"/>
          </a:xfrm>
        </p:spPr>
        <p:txBody>
          <a:bodyPr>
            <a:normAutofit/>
          </a:bodyPr>
          <a:lstStyle/>
          <a:p>
            <a:pPr marL="0" indent="0">
              <a:buNone/>
            </a:pPr>
            <a:endParaRPr lang="en-US" altLang="ja-JP" sz="2400" dirty="0">
              <a:latin typeface="+mn-ea"/>
            </a:endParaRPr>
          </a:p>
          <a:p>
            <a:pPr marL="0" indent="0">
              <a:buNone/>
            </a:pPr>
            <a:endParaRPr kumimoji="1" lang="en-US" altLang="ja-JP" sz="2400" dirty="0"/>
          </a:p>
          <a:p>
            <a:pPr marL="0" indent="0">
              <a:buNone/>
            </a:pPr>
            <a:endParaRPr kumimoji="1" lang="ja-JP" altLang="en-US"/>
          </a:p>
        </p:txBody>
      </p:sp>
      <p:cxnSp>
        <p:nvCxnSpPr>
          <p:cNvPr id="25" name="直線コネクタ 24">
            <a:extLst>
              <a:ext uri="{FF2B5EF4-FFF2-40B4-BE49-F238E27FC236}">
                <a16:creationId xmlns:a16="http://schemas.microsoft.com/office/drawing/2014/main" id="{62482AC7-8F8F-054C-AE92-4D6E35582645}"/>
              </a:ext>
            </a:extLst>
          </p:cNvPr>
          <p:cNvCxnSpPr/>
          <p:nvPr/>
        </p:nvCxnSpPr>
        <p:spPr>
          <a:xfrm>
            <a:off x="714067" y="1188546"/>
            <a:ext cx="10763865" cy="0"/>
          </a:xfrm>
          <a:prstGeom prst="line">
            <a:avLst/>
          </a:prstGeom>
          <a:ln w="31750">
            <a:solidFill>
              <a:srgbClr val="70C80B"/>
            </a:solidFill>
          </a:ln>
        </p:spPr>
        <p:style>
          <a:lnRef idx="1">
            <a:schemeClr val="accent1"/>
          </a:lnRef>
          <a:fillRef idx="0">
            <a:schemeClr val="accent1"/>
          </a:fillRef>
          <a:effectRef idx="0">
            <a:schemeClr val="accent1"/>
          </a:effectRef>
          <a:fontRef idx="minor">
            <a:schemeClr val="tx1"/>
          </a:fontRef>
        </p:style>
      </p:cxnSp>
      <p:graphicFrame>
        <p:nvGraphicFramePr>
          <p:cNvPr id="8" name="表 7">
            <a:extLst>
              <a:ext uri="{FF2B5EF4-FFF2-40B4-BE49-F238E27FC236}">
                <a16:creationId xmlns:a16="http://schemas.microsoft.com/office/drawing/2014/main" id="{A7894969-46DB-5344-A790-068856FDD640}"/>
              </a:ext>
            </a:extLst>
          </p:cNvPr>
          <p:cNvGraphicFramePr>
            <a:graphicFrameLocks noGrp="1"/>
          </p:cNvGraphicFramePr>
          <p:nvPr/>
        </p:nvGraphicFramePr>
        <p:xfrm>
          <a:off x="1000664" y="1897811"/>
          <a:ext cx="10166812" cy="4796290"/>
        </p:xfrm>
        <a:graphic>
          <a:graphicData uri="http://schemas.openxmlformats.org/drawingml/2006/table">
            <a:tbl>
              <a:tblPr/>
              <a:tblGrid>
                <a:gridCol w="1111197">
                  <a:extLst>
                    <a:ext uri="{9D8B030D-6E8A-4147-A177-3AD203B41FA5}">
                      <a16:colId xmlns:a16="http://schemas.microsoft.com/office/drawing/2014/main" val="2684711111"/>
                    </a:ext>
                  </a:extLst>
                </a:gridCol>
                <a:gridCol w="1417734">
                  <a:extLst>
                    <a:ext uri="{9D8B030D-6E8A-4147-A177-3AD203B41FA5}">
                      <a16:colId xmlns:a16="http://schemas.microsoft.com/office/drawing/2014/main" val="3889054156"/>
                    </a:ext>
                  </a:extLst>
                </a:gridCol>
                <a:gridCol w="1111197">
                  <a:extLst>
                    <a:ext uri="{9D8B030D-6E8A-4147-A177-3AD203B41FA5}">
                      <a16:colId xmlns:a16="http://schemas.microsoft.com/office/drawing/2014/main" val="568917019"/>
                    </a:ext>
                  </a:extLst>
                </a:gridCol>
                <a:gridCol w="1111197">
                  <a:extLst>
                    <a:ext uri="{9D8B030D-6E8A-4147-A177-3AD203B41FA5}">
                      <a16:colId xmlns:a16="http://schemas.microsoft.com/office/drawing/2014/main" val="1586254754"/>
                    </a:ext>
                  </a:extLst>
                </a:gridCol>
                <a:gridCol w="1111197">
                  <a:extLst>
                    <a:ext uri="{9D8B030D-6E8A-4147-A177-3AD203B41FA5}">
                      <a16:colId xmlns:a16="http://schemas.microsoft.com/office/drawing/2014/main" val="3285635671"/>
                    </a:ext>
                  </a:extLst>
                </a:gridCol>
                <a:gridCol w="1417734">
                  <a:extLst>
                    <a:ext uri="{9D8B030D-6E8A-4147-A177-3AD203B41FA5}">
                      <a16:colId xmlns:a16="http://schemas.microsoft.com/office/drawing/2014/main" val="1516677272"/>
                    </a:ext>
                  </a:extLst>
                </a:gridCol>
                <a:gridCol w="1417734">
                  <a:extLst>
                    <a:ext uri="{9D8B030D-6E8A-4147-A177-3AD203B41FA5}">
                      <a16:colId xmlns:a16="http://schemas.microsoft.com/office/drawing/2014/main" val="2763183440"/>
                    </a:ext>
                  </a:extLst>
                </a:gridCol>
                <a:gridCol w="1468822">
                  <a:extLst>
                    <a:ext uri="{9D8B030D-6E8A-4147-A177-3AD203B41FA5}">
                      <a16:colId xmlns:a16="http://schemas.microsoft.com/office/drawing/2014/main" val="663900221"/>
                    </a:ext>
                  </a:extLst>
                </a:gridCol>
              </a:tblGrid>
              <a:tr h="454882">
                <a:tc rowSpan="5">
                  <a:txBody>
                    <a:bodyPr/>
                    <a:lstStyle/>
                    <a:p>
                      <a:pPr algn="ctr" fontAlgn="ctr"/>
                      <a:r>
                        <a:rPr lang="en-US" altLang="ja-JP" sz="2000" b="1" i="0" u="none" strike="noStrike" dirty="0">
                          <a:solidFill>
                            <a:srgbClr val="000000"/>
                          </a:solidFill>
                          <a:effectLst/>
                          <a:latin typeface="Yu Gothic" panose="020B0400000000000000" pitchFamily="34" charset="-128"/>
                          <a:ea typeface="Yu Gothic" panose="020B0400000000000000" pitchFamily="34" charset="-128"/>
                        </a:rPr>
                        <a:t>1</a:t>
                      </a:r>
                      <a:r>
                        <a:rPr lang="ja-JP" altLang="en-US" sz="2000" b="1" i="0" u="none" strike="noStrike">
                          <a:solidFill>
                            <a:srgbClr val="000000"/>
                          </a:solidFill>
                          <a:effectLst/>
                          <a:latin typeface="Yu Gothic" panose="020B0400000000000000" pitchFamily="34" charset="-128"/>
                          <a:ea typeface="Yu Gothic" panose="020B0400000000000000" pitchFamily="34" charset="-128"/>
                        </a:rPr>
                        <a:t>週目</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EDEDED"/>
                    </a:solidFill>
                  </a:tcPr>
                </a:tc>
                <a:tc rowSpan="2">
                  <a:txBody>
                    <a:bodyPr/>
                    <a:lstStyle/>
                    <a:p>
                      <a:pPr algn="ctr" fontAlgn="ctr"/>
                      <a:r>
                        <a:rPr lang="en" sz="2000" b="1" i="0" u="none" strike="noStrike" dirty="0">
                          <a:solidFill>
                            <a:srgbClr val="000000"/>
                          </a:solidFill>
                          <a:effectLst/>
                          <a:latin typeface="Yu Gothic" panose="020B0400000000000000" pitchFamily="34" charset="-128"/>
                          <a:ea typeface="Yu Gothic" panose="020B0400000000000000" pitchFamily="34" charset="-128"/>
                        </a:rPr>
                        <a:t>input</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FF2CC"/>
                    </a:solidFill>
                  </a:tcPr>
                </a:tc>
                <a:tc gridSpan="3">
                  <a:txBody>
                    <a:bodyPr/>
                    <a:lstStyle/>
                    <a:p>
                      <a:pPr algn="ctr" fontAlgn="ctr"/>
                      <a:r>
                        <a:rPr lang="en" sz="2000" b="1" i="0" u="none" strike="noStrike" dirty="0">
                          <a:solidFill>
                            <a:srgbClr val="000000"/>
                          </a:solidFill>
                          <a:effectLst/>
                          <a:latin typeface="Yu Gothic" panose="020B0400000000000000" pitchFamily="34" charset="-128"/>
                          <a:ea typeface="Yu Gothic" panose="020B0400000000000000" pitchFamily="34" charset="-128"/>
                        </a:rPr>
                        <a:t>sharing &amp; feedback</a:t>
                      </a:r>
                    </a:p>
                  </a:txBody>
                  <a:tcPr marL="9525" marR="9525" marT="9525" marB="0" anchor="ctr">
                    <a:lnL>
                      <a:noFill/>
                    </a:lnL>
                    <a:lnR>
                      <a:noFill/>
                    </a:lnR>
                    <a:lnT>
                      <a:noFill/>
                    </a:lnT>
                    <a:lnB>
                      <a:noFill/>
                    </a:lnB>
                    <a:solidFill>
                      <a:srgbClr val="FCE4D6"/>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 sz="2000" b="1" i="0" u="none" strike="noStrike" dirty="0">
                          <a:solidFill>
                            <a:srgbClr val="000000"/>
                          </a:solidFill>
                          <a:effectLst/>
                          <a:latin typeface="Yu Gothic" panose="020B0400000000000000" pitchFamily="34" charset="-128"/>
                          <a:ea typeface="Yu Gothic" panose="020B0400000000000000" pitchFamily="34" charset="-128"/>
                        </a:rPr>
                        <a:t>output</a:t>
                      </a:r>
                    </a:p>
                  </a:txBody>
                  <a:tcPr marL="9525" marR="9525" marT="9525" marB="0" anchor="ctr">
                    <a:lnL>
                      <a:noFill/>
                    </a:lnL>
                    <a:lnR>
                      <a:noFill/>
                    </a:lnR>
                    <a:lnT>
                      <a:noFill/>
                    </a:lnT>
                    <a:lnB>
                      <a:noFill/>
                    </a:lnB>
                    <a:solidFill>
                      <a:srgbClr val="DDEBF7"/>
                    </a:solidFill>
                  </a:tcPr>
                </a:tc>
                <a:tc rowSpan="2">
                  <a:txBody>
                    <a:bodyPr/>
                    <a:lstStyle/>
                    <a:p>
                      <a:pPr algn="ctr" fontAlgn="ctr"/>
                      <a:r>
                        <a:rPr lang="en" sz="2000" b="1" i="0" u="none" strike="noStrike" dirty="0">
                          <a:solidFill>
                            <a:srgbClr val="000000"/>
                          </a:solidFill>
                          <a:effectLst/>
                          <a:latin typeface="Yu Gothic" panose="020B0400000000000000" pitchFamily="34" charset="-128"/>
                          <a:ea typeface="Yu Gothic" panose="020B0400000000000000" pitchFamily="34" charset="-128"/>
                        </a:rPr>
                        <a:t>sharing &amp; feedback</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en" sz="2000" b="1" i="0" u="none" strike="noStrike" dirty="0">
                          <a:solidFill>
                            <a:srgbClr val="000000"/>
                          </a:solidFill>
                          <a:effectLst/>
                          <a:latin typeface="Yu Gothic" panose="020B0400000000000000" pitchFamily="34" charset="-128"/>
                          <a:ea typeface="Yu Gothic" panose="020B0400000000000000" pitchFamily="34" charset="-128"/>
                        </a:rPr>
                        <a:t>output</a:t>
                      </a:r>
                    </a:p>
                  </a:txBody>
                  <a:tcPr marL="9525" marR="9525" marT="9525" marB="0" anchor="ctr">
                    <a:lnL>
                      <a:noFill/>
                    </a:lnL>
                    <a:lnR>
                      <a:noFill/>
                    </a:lnR>
                    <a:lnT>
                      <a:noFill/>
                    </a:lnT>
                    <a:lnB>
                      <a:noFill/>
                    </a:lnB>
                    <a:solidFill>
                      <a:srgbClr val="D9E1F2"/>
                    </a:solidFill>
                  </a:tcPr>
                </a:tc>
                <a:extLst>
                  <a:ext uri="{0D108BD9-81ED-4DB2-BD59-A6C34878D82A}">
                    <a16:rowId xmlns:a16="http://schemas.microsoft.com/office/drawing/2014/main" val="553926984"/>
                  </a:ext>
                </a:extLst>
              </a:tr>
              <a:tr h="702352">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理解する</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考える</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話し合う</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FCE4D6"/>
                    </a:solidFill>
                  </a:tcPr>
                </a:tc>
                <a:tc>
                  <a:txBody>
                    <a:bodyPr/>
                    <a:lstStyle/>
                    <a:p>
                      <a:pPr algn="ctr" fontAlgn="ctr"/>
                      <a:r>
                        <a:rPr lang="en" sz="2000" b="0" i="0" u="none" strike="noStrike" dirty="0">
                          <a:solidFill>
                            <a:srgbClr val="000000"/>
                          </a:solidFill>
                          <a:effectLst/>
                          <a:latin typeface="Yu Gothic" panose="020B0400000000000000" pitchFamily="34" charset="-128"/>
                          <a:ea typeface="Yu Gothic" panose="020B0400000000000000" pitchFamily="34" charset="-128"/>
                        </a:rPr>
                        <a:t>Outline</a:t>
                      </a:r>
                      <a:r>
                        <a:rPr lang="ja-JP" altLang="en-US" sz="2000" b="0" i="0" u="none" strike="noStrike">
                          <a:solidFill>
                            <a:srgbClr val="000000"/>
                          </a:solidFill>
                          <a:effectLst/>
                          <a:latin typeface="Yu Gothic" panose="020B0400000000000000" pitchFamily="34" charset="-128"/>
                          <a:ea typeface="Yu Gothic" panose="020B0400000000000000" pitchFamily="34" charset="-128"/>
                        </a:rPr>
                        <a:t>を</a:t>
                      </a:r>
                      <a:endParaRPr lang="en-US" altLang="ja-JP" sz="2000" b="0" i="0" u="none" strike="noStrike" dirty="0">
                        <a:solidFill>
                          <a:srgbClr val="000000"/>
                        </a:solidFill>
                        <a:effectLst/>
                        <a:latin typeface="Yu Gothic" panose="020B0400000000000000" pitchFamily="34" charset="-128"/>
                        <a:ea typeface="Yu Gothic" panose="020B0400000000000000" pitchFamily="34" charset="-128"/>
                      </a:endParaRPr>
                    </a:p>
                    <a:p>
                      <a:pPr algn="ctr"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書く</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DEBF7"/>
                    </a:solidFill>
                  </a:tcPr>
                </a:tc>
                <a:tc vMerge="1">
                  <a:txBody>
                    <a:bodyPr/>
                    <a:lstStyle/>
                    <a:p>
                      <a:endParaRPr kumimoji="1" lang="ja-JP" altLang="en-US"/>
                    </a:p>
                  </a:txBody>
                  <a:tcPr/>
                </a:tc>
                <a:tc>
                  <a:txBody>
                    <a:bodyPr/>
                    <a:lstStyle/>
                    <a:p>
                      <a:pPr algn="ctr" fontAlgn="ctr"/>
                      <a:r>
                        <a:rPr lang="en" sz="2000" b="0" i="0" u="none" strike="noStrike" dirty="0">
                          <a:solidFill>
                            <a:srgbClr val="000000"/>
                          </a:solidFill>
                          <a:effectLst/>
                          <a:latin typeface="Yu Gothic" panose="020B0400000000000000" pitchFamily="34" charset="-128"/>
                          <a:ea typeface="Yu Gothic" panose="020B0400000000000000" pitchFamily="34" charset="-128"/>
                        </a:rPr>
                        <a:t>Writing Task</a:t>
                      </a:r>
                      <a:r>
                        <a:rPr lang="ja-JP" altLang="en-US" sz="2000" b="0" i="0" u="none" strike="noStrike">
                          <a:solidFill>
                            <a:srgbClr val="000000"/>
                          </a:solidFill>
                          <a:effectLst/>
                          <a:latin typeface="Yu Gothic" panose="020B0400000000000000" pitchFamily="34" charset="-128"/>
                          <a:ea typeface="Yu Gothic" panose="020B0400000000000000" pitchFamily="34" charset="-128"/>
                        </a:rPr>
                        <a:t>を書く</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814633493"/>
                  </a:ext>
                </a:extLst>
              </a:tr>
              <a:tr h="454882">
                <a:tc vMerge="1">
                  <a:txBody>
                    <a:bodyPr/>
                    <a:lstStyle/>
                    <a:p>
                      <a:endParaRPr kumimoji="1" lang="ja-JP" altLang="en-US"/>
                    </a:p>
                  </a:txBody>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EDEDED"/>
                    </a:solidFill>
                  </a:tcPr>
                </a:tc>
                <a:extLst>
                  <a:ext uri="{0D108BD9-81ED-4DB2-BD59-A6C34878D82A}">
                    <a16:rowId xmlns:a16="http://schemas.microsoft.com/office/drawing/2014/main" val="3948534869"/>
                  </a:ext>
                </a:extLst>
              </a:tr>
              <a:tr h="454882">
                <a:tc vMerge="1">
                  <a:txBody>
                    <a:bodyPr/>
                    <a:lstStyle/>
                    <a:p>
                      <a:endParaRPr kumimoji="1" lang="ja-JP" altLang="en-US"/>
                    </a:p>
                  </a:txBody>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a:noFill/>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a:noFill/>
                    </a:lnB>
                    <a:solidFill>
                      <a:srgbClr val="EDEDED"/>
                    </a:solidFill>
                  </a:tcPr>
                </a:tc>
                <a:extLst>
                  <a:ext uri="{0D108BD9-81ED-4DB2-BD59-A6C34878D82A}">
                    <a16:rowId xmlns:a16="http://schemas.microsoft.com/office/drawing/2014/main" val="108668998"/>
                  </a:ext>
                </a:extLst>
              </a:tr>
              <a:tr h="454882">
                <a:tc vMerge="1">
                  <a:txBody>
                    <a:bodyPr/>
                    <a:lstStyle/>
                    <a:p>
                      <a:endParaRPr kumimoji="1" lang="ja-JP" altLang="en-US"/>
                    </a:p>
                  </a:txBody>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EDEDED"/>
                    </a:solidFill>
                  </a:tcPr>
                </a:tc>
                <a:tc>
                  <a:txBody>
                    <a:bodyPr/>
                    <a:lstStyle/>
                    <a:p>
                      <a:pPr algn="l"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　</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992856563"/>
                  </a:ext>
                </a:extLst>
              </a:tr>
              <a:tr h="454882">
                <a:tc rowSpan="5">
                  <a:txBody>
                    <a:bodyPr/>
                    <a:lstStyle/>
                    <a:p>
                      <a:pPr algn="ctr" fontAlgn="ctr"/>
                      <a:r>
                        <a:rPr lang="en-US" altLang="ja-JP" sz="2000" b="1" i="0" u="none" strike="noStrike" dirty="0">
                          <a:solidFill>
                            <a:srgbClr val="000000"/>
                          </a:solidFill>
                          <a:effectLst/>
                          <a:latin typeface="Yu Gothic" panose="020B0400000000000000" pitchFamily="34" charset="-128"/>
                          <a:ea typeface="Yu Gothic" panose="020B0400000000000000" pitchFamily="34" charset="-128"/>
                        </a:rPr>
                        <a:t>2</a:t>
                      </a:r>
                      <a:r>
                        <a:rPr lang="ja-JP" altLang="en-US" sz="2000" b="1" i="0" u="none" strike="noStrike">
                          <a:solidFill>
                            <a:srgbClr val="000000"/>
                          </a:solidFill>
                          <a:effectLst/>
                          <a:latin typeface="Yu Gothic" panose="020B0400000000000000" pitchFamily="34" charset="-128"/>
                          <a:ea typeface="Yu Gothic" panose="020B0400000000000000" pitchFamily="34" charset="-128"/>
                        </a:rPr>
                        <a:t>週目</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 sz="2000" b="1" i="0" u="none" strike="noStrike" dirty="0">
                          <a:solidFill>
                            <a:srgbClr val="000000"/>
                          </a:solidFill>
                          <a:effectLst/>
                          <a:latin typeface="Yu Gothic" panose="020B0400000000000000" pitchFamily="34" charset="-128"/>
                          <a:ea typeface="Yu Gothic" panose="020B0400000000000000" pitchFamily="34" charset="-128"/>
                        </a:rPr>
                        <a:t>input</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FFF2CC"/>
                    </a:solidFill>
                  </a:tcPr>
                </a:tc>
                <a:tc gridSpan="2">
                  <a:txBody>
                    <a:bodyPr/>
                    <a:lstStyle/>
                    <a:p>
                      <a:pPr algn="ctr" fontAlgn="ctr"/>
                      <a:r>
                        <a:rPr lang="en" sz="2000" b="1" i="0" u="none" strike="noStrike" dirty="0">
                          <a:solidFill>
                            <a:srgbClr val="000000"/>
                          </a:solidFill>
                          <a:effectLst/>
                          <a:latin typeface="Yu Gothic" panose="020B0400000000000000" pitchFamily="34" charset="-128"/>
                          <a:ea typeface="Yu Gothic" panose="020B0400000000000000" pitchFamily="34" charset="-128"/>
                        </a:rPr>
                        <a:t>feedback</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FCE4D6"/>
                    </a:solidFill>
                  </a:tcPr>
                </a:tc>
                <a:tc hMerge="1">
                  <a:txBody>
                    <a:bodyPr/>
                    <a:lstStyle/>
                    <a:p>
                      <a:endParaRPr kumimoji="1" lang="ja-JP" altLang="en-US"/>
                    </a:p>
                  </a:txBody>
                  <a:tcPr/>
                </a:tc>
                <a:tc gridSpan="4">
                  <a:txBody>
                    <a:bodyPr/>
                    <a:lstStyle/>
                    <a:p>
                      <a:pPr algn="ctr" fontAlgn="ctr"/>
                      <a:r>
                        <a:rPr lang="en" sz="2000" b="1" i="0" u="none" strike="noStrike" dirty="0">
                          <a:solidFill>
                            <a:srgbClr val="000000"/>
                          </a:solidFill>
                          <a:effectLst/>
                          <a:latin typeface="Yu Gothic" panose="020B0400000000000000" pitchFamily="34" charset="-128"/>
                          <a:ea typeface="Yu Gothic" panose="020B0400000000000000" pitchFamily="34" charset="-128"/>
                        </a:rPr>
                        <a:t>output</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54430803"/>
                  </a:ext>
                </a:extLst>
              </a:tr>
              <a:tr h="454882">
                <a:tc vMerge="1">
                  <a:txBody>
                    <a:bodyPr/>
                    <a:lstStyle/>
                    <a:p>
                      <a:endParaRPr kumimoji="1" lang="ja-JP" altLang="en-US"/>
                    </a:p>
                  </a:txBody>
                  <a:tcPr/>
                </a:tc>
                <a:tc>
                  <a:txBody>
                    <a:bodyPr/>
                    <a:lstStyle/>
                    <a:p>
                      <a:pPr algn="ctr" fontAlgn="ctr"/>
                      <a:r>
                        <a:rPr lang="ja-JP" altLang="en-US" sz="2000" b="0" i="0" u="none" strike="noStrike">
                          <a:solidFill>
                            <a:srgbClr val="000000"/>
                          </a:solidFill>
                          <a:effectLst/>
                          <a:latin typeface="Yu Gothic" panose="020B0400000000000000" pitchFamily="34" charset="-128"/>
                          <a:ea typeface="Yu Gothic" panose="020B0400000000000000" pitchFamily="34" charset="-128"/>
                        </a:rPr>
                        <a:t>構文演習</a:t>
                      </a:r>
                    </a:p>
                  </a:txBody>
                  <a:tcPr marL="9525" marR="9525" marT="9525" marB="0" anchor="ctr">
                    <a:lnL>
                      <a:noFill/>
                    </a:lnL>
                    <a:lnR>
                      <a:noFill/>
                    </a:lnR>
                    <a:lnT>
                      <a:noFill/>
                    </a:lnT>
                    <a:lnB>
                      <a:noFill/>
                    </a:lnB>
                    <a:solidFill>
                      <a:srgbClr val="FFF2CC"/>
                    </a:solidFill>
                  </a:tcPr>
                </a:tc>
                <a:tc gridSpan="2">
                  <a:txBody>
                    <a:bodyPr/>
                    <a:lstStyle/>
                    <a:p>
                      <a:pPr algn="ctr" fontAlgn="ctr"/>
                      <a:r>
                        <a:rPr lang="en" sz="2000" b="0" i="0" u="none" strike="noStrike">
                          <a:solidFill>
                            <a:srgbClr val="000000"/>
                          </a:solidFill>
                          <a:effectLst/>
                          <a:latin typeface="Yu Gothic" panose="020B0400000000000000" pitchFamily="34" charset="-128"/>
                          <a:ea typeface="Yu Gothic" panose="020B0400000000000000" pitchFamily="34" charset="-128"/>
                        </a:rPr>
                        <a:t>Writing Task </a:t>
                      </a:r>
                      <a:r>
                        <a:rPr lang="ja-JP" altLang="en-US" sz="2000" b="0" i="0" u="none" strike="noStrike">
                          <a:solidFill>
                            <a:srgbClr val="000000"/>
                          </a:solidFill>
                          <a:effectLst/>
                          <a:latin typeface="Yu Gothic" panose="020B0400000000000000" pitchFamily="34" charset="-128"/>
                          <a:ea typeface="Yu Gothic" panose="020B0400000000000000" pitchFamily="34" charset="-128"/>
                        </a:rPr>
                        <a:t>返却</a:t>
                      </a:r>
                    </a:p>
                  </a:txBody>
                  <a:tcPr marL="9525" marR="9525" marT="9525" marB="0" anchor="ctr">
                    <a:lnL>
                      <a:noFill/>
                    </a:lnL>
                    <a:lnR>
                      <a:noFill/>
                    </a:lnR>
                    <a:lnT>
                      <a:noFill/>
                    </a:lnT>
                    <a:lnB>
                      <a:noFill/>
                    </a:lnB>
                    <a:solidFill>
                      <a:srgbClr val="FCE4D6"/>
                    </a:solidFill>
                  </a:tcPr>
                </a:tc>
                <a:tc hMerge="1">
                  <a:txBody>
                    <a:bodyPr/>
                    <a:lstStyle/>
                    <a:p>
                      <a:endParaRPr kumimoji="1" lang="ja-JP" altLang="en-US"/>
                    </a:p>
                  </a:txBody>
                  <a:tcPr/>
                </a:tc>
                <a:tc gridSpan="4">
                  <a:txBody>
                    <a:bodyPr/>
                    <a:lstStyle/>
                    <a:p>
                      <a:pPr algn="ctr" fontAlgn="ctr"/>
                      <a:r>
                        <a:rPr lang="en" sz="2000" b="0" i="0" u="none" strike="noStrike" dirty="0">
                          <a:solidFill>
                            <a:srgbClr val="000000"/>
                          </a:solidFill>
                          <a:effectLst/>
                          <a:latin typeface="Yu Gothic" panose="020B0400000000000000" pitchFamily="34" charset="-128"/>
                          <a:ea typeface="Yu Gothic" panose="020B0400000000000000" pitchFamily="34" charset="-128"/>
                        </a:rPr>
                        <a:t>Writing Task</a:t>
                      </a:r>
                      <a:r>
                        <a:rPr lang="ja-JP" altLang="en-US" sz="2000" b="0" i="0" u="none" strike="noStrike">
                          <a:solidFill>
                            <a:srgbClr val="000000"/>
                          </a:solidFill>
                          <a:effectLst/>
                          <a:latin typeface="Yu Gothic" panose="020B0400000000000000" pitchFamily="34" charset="-128"/>
                          <a:ea typeface="Yu Gothic" panose="020B0400000000000000" pitchFamily="34" charset="-128"/>
                        </a:rPr>
                        <a:t>を</a:t>
                      </a:r>
                      <a:r>
                        <a:rPr lang="en" sz="2000" b="0" i="0" u="none" strike="noStrike" dirty="0">
                          <a:solidFill>
                            <a:srgbClr val="000000"/>
                          </a:solidFill>
                          <a:effectLst/>
                          <a:latin typeface="Yu Gothic" panose="020B0400000000000000" pitchFamily="34" charset="-128"/>
                          <a:ea typeface="Yu Gothic" panose="020B0400000000000000" pitchFamily="34" charset="-128"/>
                        </a:rPr>
                        <a:t>revise</a:t>
                      </a:r>
                      <a:r>
                        <a:rPr lang="ja-JP" altLang="en-US" sz="2000" b="0" i="0" u="none" strike="noStrike">
                          <a:solidFill>
                            <a:srgbClr val="000000"/>
                          </a:solidFill>
                          <a:effectLst/>
                          <a:latin typeface="Yu Gothic" panose="020B0400000000000000" pitchFamily="34" charset="-128"/>
                          <a:ea typeface="Yu Gothic" panose="020B0400000000000000" pitchFamily="34" charset="-128"/>
                        </a:rPr>
                        <a:t>する</a:t>
                      </a:r>
                    </a:p>
                  </a:txBody>
                  <a:tcPr marL="9525" marR="9525" marT="9525" marB="0" anchor="ctr">
                    <a:lnL>
                      <a:noFill/>
                    </a:lnL>
                    <a:lnR>
                      <a:noFill/>
                    </a:lnR>
                    <a:lnT>
                      <a:noFill/>
                    </a:lnT>
                    <a:lnB>
                      <a:noFill/>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91374590"/>
                  </a:ext>
                </a:extLst>
              </a:tr>
              <a:tr h="454882">
                <a:tc vMerge="1">
                  <a:txBody>
                    <a:bodyPr/>
                    <a:lstStyle/>
                    <a:p>
                      <a:endParaRPr kumimoji="1" lang="ja-JP" altLang="en-US"/>
                    </a:p>
                  </a:txBody>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extLst>
                  <a:ext uri="{0D108BD9-81ED-4DB2-BD59-A6C34878D82A}">
                    <a16:rowId xmlns:a16="http://schemas.microsoft.com/office/drawing/2014/main" val="4093870395"/>
                  </a:ext>
                </a:extLst>
              </a:tr>
              <a:tr h="454882">
                <a:tc vMerge="1">
                  <a:txBody>
                    <a:bodyPr/>
                    <a:lstStyle/>
                    <a:p>
                      <a:endParaRPr kumimoji="1" lang="ja-JP" altLang="en-US"/>
                    </a:p>
                  </a:txBody>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extLst>
                  <a:ext uri="{0D108BD9-81ED-4DB2-BD59-A6C34878D82A}">
                    <a16:rowId xmlns:a16="http://schemas.microsoft.com/office/drawing/2014/main" val="4252545636"/>
                  </a:ext>
                </a:extLst>
              </a:tr>
              <a:tr h="454882">
                <a:tc vMerge="1">
                  <a:txBody>
                    <a:bodyPr/>
                    <a:lstStyle/>
                    <a:p>
                      <a:endParaRPr kumimoji="1" lang="ja-JP" altLang="en-US"/>
                    </a:p>
                  </a:txBody>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tc>
                  <a:txBody>
                    <a:bodyPr/>
                    <a:lstStyle/>
                    <a:p>
                      <a:pPr algn="l" fontAlgn="ctr"/>
                      <a:endParaRPr lang="ja-JP" altLang="en-US" sz="2000" b="0" i="0" u="none" strike="noStrike">
                        <a:solidFill>
                          <a:srgbClr val="000000"/>
                        </a:solidFill>
                        <a:effectLst/>
                        <a:latin typeface="Yu Gothic" panose="020B0400000000000000" pitchFamily="34" charset="-128"/>
                        <a:ea typeface="Yu Gothic" panose="020B0400000000000000" pitchFamily="34" charset="-128"/>
                      </a:endParaRPr>
                    </a:p>
                  </a:txBody>
                  <a:tcPr marL="9525" marR="9525" marT="9525" marB="0" anchor="ctr">
                    <a:lnL>
                      <a:noFill/>
                    </a:lnL>
                    <a:lnR>
                      <a:noFill/>
                    </a:lnR>
                    <a:lnT>
                      <a:noFill/>
                    </a:lnT>
                    <a:lnB>
                      <a:noFill/>
                    </a:lnB>
                  </a:tcPr>
                </a:tc>
                <a:extLst>
                  <a:ext uri="{0D108BD9-81ED-4DB2-BD59-A6C34878D82A}">
                    <a16:rowId xmlns:a16="http://schemas.microsoft.com/office/drawing/2014/main" val="4259529738"/>
                  </a:ext>
                </a:extLst>
              </a:tr>
            </a:tbl>
          </a:graphicData>
        </a:graphic>
      </p:graphicFrame>
      <p:sp>
        <p:nvSpPr>
          <p:cNvPr id="12" name="角丸四角形 11">
            <a:extLst>
              <a:ext uri="{FF2B5EF4-FFF2-40B4-BE49-F238E27FC236}">
                <a16:creationId xmlns:a16="http://schemas.microsoft.com/office/drawing/2014/main" id="{FE54A7EC-EC9D-864E-B749-F743B9B785FD}"/>
              </a:ext>
            </a:extLst>
          </p:cNvPr>
          <p:cNvSpPr/>
          <p:nvPr/>
        </p:nvSpPr>
        <p:spPr>
          <a:xfrm>
            <a:off x="2258352" y="3264117"/>
            <a:ext cx="1183713" cy="999325"/>
          </a:xfrm>
          <a:prstGeom prst="roundRect">
            <a:avLst/>
          </a:prstGeom>
          <a:solidFill>
            <a:srgbClr val="FF0051"/>
          </a:solidFill>
        </p:spPr>
        <p:style>
          <a:lnRef idx="3">
            <a:schemeClr val="lt1"/>
          </a:lnRef>
          <a:fillRef idx="1">
            <a:schemeClr val="accent2"/>
          </a:fillRef>
          <a:effectRef idx="1">
            <a:schemeClr val="accent2"/>
          </a:effectRef>
          <a:fontRef idx="minor">
            <a:schemeClr val="lt1"/>
          </a:fontRef>
        </p:style>
        <p:txBody>
          <a:bodyPr rtlCol="0" anchor="ctr"/>
          <a:lstStyle/>
          <a:p>
            <a:pPr algn="ctr">
              <a:lnSpc>
                <a:spcPct val="150000"/>
              </a:lnSpc>
            </a:pPr>
            <a:r>
              <a:rPr kumimoji="1" lang="ja-JP" altLang="en-US" sz="2000" b="1">
                <a:latin typeface="Yu Gothic" panose="020B0400000000000000" pitchFamily="34" charset="-128"/>
                <a:ea typeface="Yu Gothic" panose="020B0400000000000000" pitchFamily="34" charset="-128"/>
              </a:rPr>
              <a:t>教科書</a:t>
            </a:r>
          </a:p>
        </p:txBody>
      </p:sp>
      <p:sp>
        <p:nvSpPr>
          <p:cNvPr id="13" name="角丸四角形 12">
            <a:extLst>
              <a:ext uri="{FF2B5EF4-FFF2-40B4-BE49-F238E27FC236}">
                <a16:creationId xmlns:a16="http://schemas.microsoft.com/office/drawing/2014/main" id="{5124CAF7-AE4A-DF49-B1CE-3A29802B70D4}"/>
              </a:ext>
            </a:extLst>
          </p:cNvPr>
          <p:cNvSpPr/>
          <p:nvPr/>
        </p:nvSpPr>
        <p:spPr>
          <a:xfrm>
            <a:off x="2258351" y="5514178"/>
            <a:ext cx="1183713" cy="999325"/>
          </a:xfrm>
          <a:prstGeom prst="roundRect">
            <a:avLst/>
          </a:prstGeom>
          <a:solidFill>
            <a:srgbClr val="FF0051"/>
          </a:solidFill>
        </p:spPr>
        <p:style>
          <a:lnRef idx="3">
            <a:schemeClr val="lt1"/>
          </a:lnRef>
          <a:fillRef idx="1">
            <a:schemeClr val="accent2"/>
          </a:fillRef>
          <a:effectRef idx="1">
            <a:schemeClr val="accent2"/>
          </a:effectRef>
          <a:fontRef idx="minor">
            <a:schemeClr val="lt1"/>
          </a:fontRef>
        </p:style>
        <p:txBody>
          <a:bodyPr rtlCol="0" anchor="ctr"/>
          <a:lstStyle/>
          <a:p>
            <a:pPr algn="ctr">
              <a:lnSpc>
                <a:spcPct val="150000"/>
              </a:lnSpc>
            </a:pPr>
            <a:r>
              <a:rPr kumimoji="1" lang="ja-JP" altLang="en-US" sz="2000" b="1">
                <a:latin typeface="Yu Gothic" panose="020B0400000000000000" pitchFamily="34" charset="-128"/>
                <a:ea typeface="Yu Gothic" panose="020B0400000000000000" pitchFamily="34" charset="-128"/>
              </a:rPr>
              <a:t>教科書</a:t>
            </a:r>
          </a:p>
        </p:txBody>
      </p:sp>
      <p:sp>
        <p:nvSpPr>
          <p:cNvPr id="14" name="角丸四角形 13">
            <a:extLst>
              <a:ext uri="{FF2B5EF4-FFF2-40B4-BE49-F238E27FC236}">
                <a16:creationId xmlns:a16="http://schemas.microsoft.com/office/drawing/2014/main" id="{2103329E-0581-7E4C-8431-9C8F11006095}"/>
              </a:ext>
            </a:extLst>
          </p:cNvPr>
          <p:cNvSpPr/>
          <p:nvPr/>
        </p:nvSpPr>
        <p:spPr>
          <a:xfrm>
            <a:off x="3649867" y="3763779"/>
            <a:ext cx="3067184" cy="499663"/>
          </a:xfrm>
          <a:prstGeom prst="roundRect">
            <a:avLst/>
          </a:prstGeom>
          <a:solidFill>
            <a:srgbClr val="00B0F0"/>
          </a:solidFill>
        </p:spPr>
        <p:style>
          <a:lnRef idx="3">
            <a:schemeClr val="lt1"/>
          </a:lnRef>
          <a:fillRef idx="1">
            <a:schemeClr val="accent2"/>
          </a:fillRef>
          <a:effectRef idx="1">
            <a:schemeClr val="accent2"/>
          </a:effectRef>
          <a:fontRef idx="minor">
            <a:schemeClr val="lt1"/>
          </a:fontRef>
        </p:style>
        <p:txBody>
          <a:bodyPr rtlCol="0" anchor="ctr"/>
          <a:lstStyle/>
          <a:p>
            <a:pPr algn="ctr">
              <a:lnSpc>
                <a:spcPct val="150000"/>
              </a:lnSpc>
            </a:pPr>
            <a:r>
              <a:rPr lang="en-US" altLang="ja-JP" sz="2000" b="1" dirty="0">
                <a:latin typeface="Yu Gothic" panose="020B0400000000000000" pitchFamily="34" charset="-128"/>
                <a:ea typeface="Yu Gothic" panose="020B0400000000000000" pitchFamily="34" charset="-128"/>
              </a:rPr>
              <a:t>PDF/PPT</a:t>
            </a:r>
            <a:r>
              <a:rPr lang="ja-JP" altLang="en-US" sz="2000" b="1">
                <a:latin typeface="Yu Gothic" panose="020B0400000000000000" pitchFamily="34" charset="-128"/>
                <a:ea typeface="Yu Gothic" panose="020B0400000000000000" pitchFamily="34" charset="-128"/>
              </a:rPr>
              <a:t>資料</a:t>
            </a:r>
            <a:endParaRPr kumimoji="1" lang="ja-JP" altLang="en-US" sz="2000" b="1">
              <a:latin typeface="Yu Gothic" panose="020B0400000000000000" pitchFamily="34" charset="-128"/>
              <a:ea typeface="Yu Gothic" panose="020B0400000000000000" pitchFamily="34" charset="-128"/>
            </a:endParaRPr>
          </a:p>
        </p:txBody>
      </p:sp>
      <p:sp>
        <p:nvSpPr>
          <p:cNvPr id="15" name="角丸四角形 14">
            <a:extLst>
              <a:ext uri="{FF2B5EF4-FFF2-40B4-BE49-F238E27FC236}">
                <a16:creationId xmlns:a16="http://schemas.microsoft.com/office/drawing/2014/main" id="{E06F1CB6-9698-974B-923F-DC0DF2C7C961}"/>
              </a:ext>
            </a:extLst>
          </p:cNvPr>
          <p:cNvSpPr/>
          <p:nvPr/>
        </p:nvSpPr>
        <p:spPr>
          <a:xfrm>
            <a:off x="3646670" y="6013840"/>
            <a:ext cx="2029512" cy="499663"/>
          </a:xfrm>
          <a:prstGeom prst="roundRect">
            <a:avLst/>
          </a:prstGeom>
          <a:solidFill>
            <a:srgbClr val="00B0F0"/>
          </a:solidFill>
        </p:spPr>
        <p:style>
          <a:lnRef idx="3">
            <a:schemeClr val="lt1"/>
          </a:lnRef>
          <a:fillRef idx="1">
            <a:schemeClr val="accent2"/>
          </a:fillRef>
          <a:effectRef idx="1">
            <a:schemeClr val="accent2"/>
          </a:effectRef>
          <a:fontRef idx="minor">
            <a:schemeClr val="lt1"/>
          </a:fontRef>
        </p:style>
        <p:txBody>
          <a:bodyPr rtlCol="0" anchor="ctr"/>
          <a:lstStyle/>
          <a:p>
            <a:pPr algn="ctr">
              <a:lnSpc>
                <a:spcPct val="150000"/>
              </a:lnSpc>
            </a:pPr>
            <a:r>
              <a:rPr lang="en-US" altLang="ja-JP" sz="2000" b="1" dirty="0">
                <a:latin typeface="Yu Gothic" panose="020B0400000000000000" pitchFamily="34" charset="-128"/>
                <a:ea typeface="Yu Gothic" panose="020B0400000000000000" pitchFamily="34" charset="-128"/>
              </a:rPr>
              <a:t>PDF/PPT</a:t>
            </a:r>
            <a:r>
              <a:rPr lang="ja-JP" altLang="en-US" sz="2000" b="1">
                <a:latin typeface="Yu Gothic" panose="020B0400000000000000" pitchFamily="34" charset="-128"/>
                <a:ea typeface="Yu Gothic" panose="020B0400000000000000" pitchFamily="34" charset="-128"/>
              </a:rPr>
              <a:t>資料</a:t>
            </a:r>
            <a:endParaRPr kumimoji="1" lang="ja-JP" altLang="en-US" sz="2000" b="1">
              <a:latin typeface="Yu Gothic" panose="020B0400000000000000" pitchFamily="34" charset="-128"/>
              <a:ea typeface="Yu Gothic" panose="020B0400000000000000" pitchFamily="34" charset="-128"/>
            </a:endParaRPr>
          </a:p>
        </p:txBody>
      </p:sp>
      <p:sp>
        <p:nvSpPr>
          <p:cNvPr id="17" name="角丸四角形 16">
            <a:extLst>
              <a:ext uri="{FF2B5EF4-FFF2-40B4-BE49-F238E27FC236}">
                <a16:creationId xmlns:a16="http://schemas.microsoft.com/office/drawing/2014/main" id="{83C82753-6F82-DD42-9F0D-B9C38B914E5E}"/>
              </a:ext>
            </a:extLst>
          </p:cNvPr>
          <p:cNvSpPr/>
          <p:nvPr/>
        </p:nvSpPr>
        <p:spPr>
          <a:xfrm>
            <a:off x="6918140" y="3264117"/>
            <a:ext cx="1274115" cy="999325"/>
          </a:xfrm>
          <a:prstGeom prst="roundRect">
            <a:avLst/>
          </a:prstGeom>
          <a:solidFill>
            <a:srgbClr val="70C80B"/>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en-US" altLang="ja-JP" sz="2000" b="1" dirty="0"/>
              <a:t>Course Power</a:t>
            </a:r>
            <a:endParaRPr kumimoji="1" lang="ja-JP" altLang="en-US" sz="2000" b="1"/>
          </a:p>
        </p:txBody>
      </p:sp>
      <p:sp>
        <p:nvSpPr>
          <p:cNvPr id="18" name="角丸四角形 17">
            <a:extLst>
              <a:ext uri="{FF2B5EF4-FFF2-40B4-BE49-F238E27FC236}">
                <a16:creationId xmlns:a16="http://schemas.microsoft.com/office/drawing/2014/main" id="{47962A03-39E5-4448-848A-3853E1754DA5}"/>
              </a:ext>
            </a:extLst>
          </p:cNvPr>
          <p:cNvSpPr/>
          <p:nvPr/>
        </p:nvSpPr>
        <p:spPr>
          <a:xfrm>
            <a:off x="9761982" y="3264116"/>
            <a:ext cx="1274115" cy="999325"/>
          </a:xfrm>
          <a:prstGeom prst="roundRect">
            <a:avLst/>
          </a:prstGeom>
          <a:solidFill>
            <a:srgbClr val="70C80B"/>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en-US" altLang="ja-JP" sz="2000" b="1" dirty="0"/>
              <a:t>Course Power</a:t>
            </a:r>
            <a:endParaRPr kumimoji="1" lang="ja-JP" altLang="en-US" sz="2000" b="1"/>
          </a:p>
        </p:txBody>
      </p:sp>
      <p:sp>
        <p:nvSpPr>
          <p:cNvPr id="20" name="角丸四角形 19">
            <a:extLst>
              <a:ext uri="{FF2B5EF4-FFF2-40B4-BE49-F238E27FC236}">
                <a16:creationId xmlns:a16="http://schemas.microsoft.com/office/drawing/2014/main" id="{39920B2E-DC8A-A14A-9DC1-B4839BAF83C3}"/>
              </a:ext>
            </a:extLst>
          </p:cNvPr>
          <p:cNvSpPr/>
          <p:nvPr/>
        </p:nvSpPr>
        <p:spPr>
          <a:xfrm>
            <a:off x="5909678" y="5496926"/>
            <a:ext cx="4994111" cy="999325"/>
          </a:xfrm>
          <a:prstGeom prst="roundRect">
            <a:avLst/>
          </a:prstGeom>
          <a:solidFill>
            <a:srgbClr val="70C80B"/>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en-US" altLang="ja-JP" sz="2000" b="1" dirty="0"/>
              <a:t>Course Power</a:t>
            </a:r>
            <a:endParaRPr kumimoji="1" lang="ja-JP" altLang="en-US" sz="2000" b="1"/>
          </a:p>
        </p:txBody>
      </p:sp>
      <p:sp>
        <p:nvSpPr>
          <p:cNvPr id="21" name="角丸四角形 20">
            <a:extLst>
              <a:ext uri="{FF2B5EF4-FFF2-40B4-BE49-F238E27FC236}">
                <a16:creationId xmlns:a16="http://schemas.microsoft.com/office/drawing/2014/main" id="{28D55A82-FDDA-FE4B-BA25-E60622AA5721}"/>
              </a:ext>
            </a:extLst>
          </p:cNvPr>
          <p:cNvSpPr/>
          <p:nvPr/>
        </p:nvSpPr>
        <p:spPr>
          <a:xfrm>
            <a:off x="3643155" y="3264116"/>
            <a:ext cx="3067184" cy="499663"/>
          </a:xfrm>
          <a:prstGeom prst="roundRect">
            <a:avLst/>
          </a:prstGeom>
          <a:solidFill>
            <a:srgbClr val="FFC000"/>
          </a:solidFill>
        </p:spPr>
        <p:style>
          <a:lnRef idx="3">
            <a:schemeClr val="lt1"/>
          </a:lnRef>
          <a:fillRef idx="1">
            <a:schemeClr val="accent2"/>
          </a:fillRef>
          <a:effectRef idx="1">
            <a:schemeClr val="accent2"/>
          </a:effectRef>
          <a:fontRef idx="minor">
            <a:schemeClr val="lt1"/>
          </a:fontRef>
        </p:style>
        <p:txBody>
          <a:bodyPr rtlCol="0" anchor="ctr"/>
          <a:lstStyle/>
          <a:p>
            <a:pPr algn="ctr">
              <a:lnSpc>
                <a:spcPct val="150000"/>
              </a:lnSpc>
            </a:pPr>
            <a:r>
              <a:rPr lang="en-US" altLang="ja-JP" sz="2000" b="1" dirty="0">
                <a:latin typeface="Yu Gothic" panose="020B0400000000000000" pitchFamily="34" charset="-128"/>
                <a:ea typeface="Yu Gothic" panose="020B0400000000000000" pitchFamily="34" charset="-128"/>
              </a:rPr>
              <a:t>Google Meet/Chat</a:t>
            </a:r>
            <a:endParaRPr kumimoji="1" lang="ja-JP" altLang="en-US" sz="2000" b="1">
              <a:latin typeface="Yu Gothic" panose="020B0400000000000000" pitchFamily="34" charset="-128"/>
              <a:ea typeface="Yu Gothic" panose="020B0400000000000000" pitchFamily="34" charset="-128"/>
            </a:endParaRPr>
          </a:p>
        </p:txBody>
      </p:sp>
      <p:sp>
        <p:nvSpPr>
          <p:cNvPr id="22" name="角丸四角形 21">
            <a:extLst>
              <a:ext uri="{FF2B5EF4-FFF2-40B4-BE49-F238E27FC236}">
                <a16:creationId xmlns:a16="http://schemas.microsoft.com/office/drawing/2014/main" id="{F3AB18B5-C407-A648-90A4-FB7C5708F081}"/>
              </a:ext>
            </a:extLst>
          </p:cNvPr>
          <p:cNvSpPr/>
          <p:nvPr/>
        </p:nvSpPr>
        <p:spPr>
          <a:xfrm>
            <a:off x="3643155" y="5475359"/>
            <a:ext cx="2002836" cy="499663"/>
          </a:xfrm>
          <a:prstGeom prst="roundRect">
            <a:avLst/>
          </a:prstGeom>
          <a:solidFill>
            <a:srgbClr val="FFC000"/>
          </a:solidFill>
        </p:spPr>
        <p:style>
          <a:lnRef idx="3">
            <a:schemeClr val="lt1"/>
          </a:lnRef>
          <a:fillRef idx="1">
            <a:schemeClr val="accent2"/>
          </a:fillRef>
          <a:effectRef idx="1">
            <a:schemeClr val="accent2"/>
          </a:effectRef>
          <a:fontRef idx="minor">
            <a:schemeClr val="lt1"/>
          </a:fontRef>
        </p:style>
        <p:txBody>
          <a:bodyPr rtlCol="0" anchor="ctr"/>
          <a:lstStyle/>
          <a:p>
            <a:pPr algn="ctr">
              <a:lnSpc>
                <a:spcPct val="150000"/>
              </a:lnSpc>
            </a:pPr>
            <a:r>
              <a:rPr lang="en-US" altLang="ja-JP" sz="1400" b="1" dirty="0">
                <a:latin typeface="Yu Gothic" panose="020B0400000000000000" pitchFamily="34" charset="-128"/>
                <a:ea typeface="Yu Gothic" panose="020B0400000000000000" pitchFamily="34" charset="-128"/>
              </a:rPr>
              <a:t>Google Meet/Chat</a:t>
            </a:r>
            <a:endParaRPr kumimoji="1" lang="ja-JP" altLang="en-US" sz="1400" b="1">
              <a:latin typeface="Yu Gothic" panose="020B0400000000000000" pitchFamily="34" charset="-128"/>
              <a:ea typeface="Yu Gothic" panose="020B0400000000000000" pitchFamily="34" charset="-128"/>
            </a:endParaRPr>
          </a:p>
        </p:txBody>
      </p:sp>
      <p:sp>
        <p:nvSpPr>
          <p:cNvPr id="23" name="角丸四角形 22">
            <a:extLst>
              <a:ext uri="{FF2B5EF4-FFF2-40B4-BE49-F238E27FC236}">
                <a16:creationId xmlns:a16="http://schemas.microsoft.com/office/drawing/2014/main" id="{7BA3EE8F-9AA6-5E4A-BD26-C045E36D7B0D}"/>
              </a:ext>
            </a:extLst>
          </p:cNvPr>
          <p:cNvSpPr/>
          <p:nvPr/>
        </p:nvSpPr>
        <p:spPr>
          <a:xfrm>
            <a:off x="8406733" y="3264115"/>
            <a:ext cx="1274115" cy="999325"/>
          </a:xfrm>
          <a:prstGeom prst="roundRect">
            <a:avLst/>
          </a:prstGeom>
          <a:solidFill>
            <a:srgbClr val="FFC000"/>
          </a:solidFill>
        </p:spPr>
        <p:style>
          <a:lnRef idx="3">
            <a:schemeClr val="lt1"/>
          </a:lnRef>
          <a:fillRef idx="1">
            <a:schemeClr val="accent2"/>
          </a:fillRef>
          <a:effectRef idx="1">
            <a:schemeClr val="accent2"/>
          </a:effectRef>
          <a:fontRef idx="minor">
            <a:schemeClr val="lt1"/>
          </a:fontRef>
        </p:style>
        <p:txBody>
          <a:bodyPr rtlCol="0" anchor="ctr"/>
          <a:lstStyle/>
          <a:p>
            <a:pPr algn="ctr">
              <a:lnSpc>
                <a:spcPct val="150000"/>
              </a:lnSpc>
            </a:pPr>
            <a:r>
              <a:rPr lang="en-US" altLang="ja-JP" sz="1400" b="1" dirty="0">
                <a:latin typeface="Yu Gothic" panose="020B0400000000000000" pitchFamily="34" charset="-128"/>
                <a:ea typeface="Yu Gothic" panose="020B0400000000000000" pitchFamily="34" charset="-128"/>
              </a:rPr>
              <a:t>Google Meet/Chat</a:t>
            </a:r>
            <a:endParaRPr kumimoji="1" lang="ja-JP" altLang="en-US" sz="1400" b="1">
              <a:latin typeface="Yu Gothic" panose="020B0400000000000000" pitchFamily="34" charset="-128"/>
              <a:ea typeface="Yu Gothic" panose="020B0400000000000000" pitchFamily="34" charset="-128"/>
            </a:endParaRPr>
          </a:p>
        </p:txBody>
      </p:sp>
      <p:sp>
        <p:nvSpPr>
          <p:cNvPr id="26" name="テキスト ボックス 25">
            <a:extLst>
              <a:ext uri="{FF2B5EF4-FFF2-40B4-BE49-F238E27FC236}">
                <a16:creationId xmlns:a16="http://schemas.microsoft.com/office/drawing/2014/main" id="{8558CF24-3506-AE44-A833-CB7BB353F02E}"/>
              </a:ext>
            </a:extLst>
          </p:cNvPr>
          <p:cNvSpPr txBox="1"/>
          <p:nvPr/>
        </p:nvSpPr>
        <p:spPr>
          <a:xfrm>
            <a:off x="651878" y="1352332"/>
            <a:ext cx="5211683" cy="523220"/>
          </a:xfrm>
          <a:prstGeom prst="rect">
            <a:avLst/>
          </a:prstGeom>
          <a:noFill/>
        </p:spPr>
        <p:txBody>
          <a:bodyPr wrap="none" rtlCol="0">
            <a:spAutoFit/>
          </a:bodyPr>
          <a:lstStyle/>
          <a:p>
            <a:r>
              <a:rPr lang="ja-JP" altLang="en-US" sz="2800"/>
              <a:t>各ユニットを２週間かけて学ぶ</a:t>
            </a:r>
            <a:endParaRPr lang="en-US" altLang="ja-JP" sz="2800" dirty="0"/>
          </a:p>
        </p:txBody>
      </p:sp>
      <p:sp>
        <p:nvSpPr>
          <p:cNvPr id="19" name="テキスト ボックス 18">
            <a:extLst>
              <a:ext uri="{FF2B5EF4-FFF2-40B4-BE49-F238E27FC236}">
                <a16:creationId xmlns:a16="http://schemas.microsoft.com/office/drawing/2014/main" id="{CD5092C3-4A96-FF4F-A1B8-5F7A6722707F}"/>
              </a:ext>
            </a:extLst>
          </p:cNvPr>
          <p:cNvSpPr txBox="1"/>
          <p:nvPr/>
        </p:nvSpPr>
        <p:spPr>
          <a:xfrm>
            <a:off x="7555197" y="378430"/>
            <a:ext cx="3796407" cy="646331"/>
          </a:xfrm>
          <a:prstGeom prst="rect">
            <a:avLst/>
          </a:prstGeom>
          <a:noFill/>
          <a:ln>
            <a:solidFill>
              <a:srgbClr val="FF0000"/>
            </a:solidFill>
          </a:ln>
        </p:spPr>
        <p:txBody>
          <a:bodyPr wrap="square" rtlCol="0">
            <a:spAutoFit/>
          </a:bodyPr>
          <a:lstStyle/>
          <a:p>
            <a:r>
              <a:rPr lang="en-US" altLang="ja-JP" dirty="0">
                <a:solidFill>
                  <a:srgbClr val="FF0000"/>
                </a:solidFill>
                <a:latin typeface="+mn-ea"/>
              </a:rPr>
              <a:t>s</a:t>
            </a:r>
            <a:r>
              <a:rPr kumimoji="1" lang="en-US" altLang="ja-JP" dirty="0">
                <a:solidFill>
                  <a:srgbClr val="FF0000"/>
                </a:solidFill>
                <a:latin typeface="+mn-ea"/>
              </a:rPr>
              <a:t>haring &amp; feedback</a:t>
            </a:r>
            <a:r>
              <a:rPr kumimoji="1" lang="ja-JP" altLang="en-US">
                <a:solidFill>
                  <a:srgbClr val="FF0000"/>
                </a:solidFill>
                <a:latin typeface="+mn-ea"/>
              </a:rPr>
              <a:t>の方法は、担当の先生によって異なります。</a:t>
            </a:r>
          </a:p>
        </p:txBody>
      </p:sp>
    </p:spTree>
    <p:extLst>
      <p:ext uri="{BB962C8B-B14F-4D97-AF65-F5344CB8AC3E}">
        <p14:creationId xmlns:p14="http://schemas.microsoft.com/office/powerpoint/2010/main" val="2981832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0C3715-86E9-0746-BFA4-600F6EDB9002}"/>
              </a:ext>
            </a:extLst>
          </p:cNvPr>
          <p:cNvSpPr>
            <a:spLocks noGrp="1"/>
          </p:cNvSpPr>
          <p:nvPr>
            <p:ph type="title"/>
          </p:nvPr>
        </p:nvSpPr>
        <p:spPr>
          <a:xfrm>
            <a:off x="539254" y="383698"/>
            <a:ext cx="10515600" cy="1325563"/>
          </a:xfrm>
        </p:spPr>
        <p:txBody>
          <a:bodyPr/>
          <a:lstStyle/>
          <a:p>
            <a:r>
              <a:rPr kumimoji="1" lang="ja-JP" altLang="en-US" dirty="0"/>
              <a:t> </a:t>
            </a:r>
            <a:r>
              <a:rPr kumimoji="1" lang="ja-JP" altLang="en-US" dirty="0">
                <a:highlight>
                  <a:srgbClr val="00FF00"/>
                </a:highlight>
              </a:rPr>
              <a:t>課題・</a:t>
            </a:r>
            <a:r>
              <a:rPr kumimoji="1" lang="ja-JP" altLang="en-US" sz="4400" dirty="0">
                <a:highlight>
                  <a:srgbClr val="00FF00"/>
                </a:highlight>
                <a:latin typeface="+mn-ea"/>
                <a:ea typeface="+mn-ea"/>
              </a:rPr>
              <a:t>添削の出し方</a:t>
            </a:r>
          </a:p>
        </p:txBody>
      </p:sp>
      <p:sp>
        <p:nvSpPr>
          <p:cNvPr id="4" name="コンテンツ プレースホルダー 3">
            <a:extLst>
              <a:ext uri="{FF2B5EF4-FFF2-40B4-BE49-F238E27FC236}">
                <a16:creationId xmlns:a16="http://schemas.microsoft.com/office/drawing/2014/main" id="{7618FD66-224F-A14A-920A-414C6954A3D2}"/>
              </a:ext>
            </a:extLst>
          </p:cNvPr>
          <p:cNvSpPr>
            <a:spLocks noGrp="1"/>
          </p:cNvSpPr>
          <p:nvPr>
            <p:ph idx="1"/>
          </p:nvPr>
        </p:nvSpPr>
        <p:spPr>
          <a:xfrm>
            <a:off x="1044816" y="1586823"/>
            <a:ext cx="10515599" cy="4887479"/>
          </a:xfrm>
        </p:spPr>
        <p:txBody>
          <a:bodyPr>
            <a:noAutofit/>
          </a:bodyPr>
          <a:lstStyle/>
          <a:p>
            <a:r>
              <a:rPr lang="ja-JP" altLang="en-US" dirty="0">
                <a:latin typeface="+mn-ea"/>
              </a:rPr>
              <a:t>課題については別途写真の</a:t>
            </a:r>
            <a:r>
              <a:rPr lang="en-US" altLang="ja-JP" dirty="0">
                <a:latin typeface="+mn-ea"/>
              </a:rPr>
              <a:t>upload</a:t>
            </a:r>
            <a:r>
              <a:rPr lang="ja-JP" altLang="en-US" dirty="0">
                <a:latin typeface="+mn-ea"/>
              </a:rPr>
              <a:t>の仕方を参照。</a:t>
            </a:r>
            <a:endParaRPr lang="en-US" altLang="ja-JP" dirty="0">
              <a:latin typeface="+mn-ea"/>
            </a:endParaRPr>
          </a:p>
          <a:p>
            <a:r>
              <a:rPr lang="ja-JP" altLang="en-US" dirty="0">
                <a:latin typeface="+mn-ea"/>
              </a:rPr>
              <a:t>添削は次のスライドのように添削します。必ず</a:t>
            </a:r>
            <a:r>
              <a:rPr lang="ja-JP" altLang="en-US" b="1" dirty="0">
                <a:solidFill>
                  <a:srgbClr val="0070C0"/>
                </a:solidFill>
                <a:highlight>
                  <a:srgbClr val="FFFF00"/>
                </a:highlight>
                <a:latin typeface="+mn-ea"/>
              </a:rPr>
              <a:t>作文を直す際には「青字」</a:t>
            </a:r>
            <a:r>
              <a:rPr lang="ja-JP" altLang="en-US" b="1" dirty="0">
                <a:solidFill>
                  <a:srgbClr val="FF0000"/>
                </a:solidFill>
                <a:latin typeface="+mn-ea"/>
              </a:rPr>
              <a:t>にして直したことがわかるようにする。</a:t>
            </a:r>
            <a:endParaRPr lang="en-US" altLang="ja-JP" b="1" dirty="0">
              <a:solidFill>
                <a:srgbClr val="FF0000"/>
              </a:solidFill>
              <a:latin typeface="+mn-ea"/>
            </a:endParaRPr>
          </a:p>
          <a:p>
            <a:r>
              <a:rPr lang="ja-JP" altLang="en-US" dirty="0">
                <a:latin typeface="+mn-ea"/>
              </a:rPr>
              <a:t>添削したにもかかわらず、</a:t>
            </a:r>
            <a:r>
              <a:rPr lang="ja-JP" altLang="en-US" b="1" dirty="0">
                <a:solidFill>
                  <a:srgbClr val="FF0000"/>
                </a:solidFill>
                <a:latin typeface="+mn-ea"/>
              </a:rPr>
              <a:t>直していない場合は</a:t>
            </a:r>
            <a:r>
              <a:rPr lang="en-US" altLang="ja-JP" b="1" dirty="0">
                <a:solidFill>
                  <a:srgbClr val="FF0000"/>
                </a:solidFill>
                <a:latin typeface="+mn-ea"/>
              </a:rPr>
              <a:t>1/10</a:t>
            </a:r>
            <a:r>
              <a:rPr lang="ja-JP" altLang="en-US" b="1" dirty="0">
                <a:solidFill>
                  <a:srgbClr val="FF0000"/>
                </a:solidFill>
                <a:latin typeface="+mn-ea"/>
              </a:rPr>
              <a:t>点</a:t>
            </a:r>
            <a:r>
              <a:rPr lang="ja-JP" altLang="en-US" dirty="0">
                <a:latin typeface="+mn-ea"/>
              </a:rPr>
              <a:t>。質問があれば作文用しないか、</a:t>
            </a:r>
            <a:r>
              <a:rPr lang="en-US" altLang="ja-JP" dirty="0">
                <a:latin typeface="+mn-ea"/>
              </a:rPr>
              <a:t>course</a:t>
            </a:r>
            <a:r>
              <a:rPr lang="ja-JP" altLang="en-US" dirty="0">
                <a:latin typeface="+mn-ea"/>
              </a:rPr>
              <a:t>　</a:t>
            </a:r>
            <a:r>
              <a:rPr lang="en-US" altLang="ja-JP" dirty="0">
                <a:latin typeface="+mn-ea"/>
              </a:rPr>
              <a:t>power</a:t>
            </a:r>
            <a:r>
              <a:rPr lang="ja-JP" altLang="en-US" dirty="0">
                <a:latin typeface="+mn-ea"/>
              </a:rPr>
              <a:t>にコメント欄があるのでそこに質問を。</a:t>
            </a:r>
            <a:endParaRPr lang="en-US" altLang="ja-JP" dirty="0">
              <a:latin typeface="+mn-ea"/>
            </a:endParaRPr>
          </a:p>
          <a:p>
            <a:r>
              <a:rPr lang="ja-JP" altLang="en-US" dirty="0">
                <a:latin typeface="+mn-ea"/>
              </a:rPr>
              <a:t>作文は１</a:t>
            </a:r>
            <a:r>
              <a:rPr lang="en-US" altLang="ja-JP" dirty="0">
                <a:latin typeface="+mn-ea"/>
              </a:rPr>
              <a:t>unit2</a:t>
            </a:r>
            <a:r>
              <a:rPr lang="ja-JP" altLang="en-US" dirty="0">
                <a:latin typeface="+mn-ea"/>
              </a:rPr>
              <a:t>回出せるので、よいほうの点数を成績にするが、</a:t>
            </a:r>
            <a:r>
              <a:rPr lang="ja-JP" altLang="en-US" dirty="0">
                <a:solidFill>
                  <a:srgbClr val="FF0000"/>
                </a:solidFill>
                <a:latin typeface="+mn-ea"/>
              </a:rPr>
              <a:t>２回目の添削作文の訂正がない場合、</a:t>
            </a:r>
            <a:r>
              <a:rPr lang="ja-JP" altLang="en-US" b="1" dirty="0">
                <a:solidFill>
                  <a:srgbClr val="FF0000"/>
                </a:solidFill>
                <a:latin typeface="+mn-ea"/>
              </a:rPr>
              <a:t>成績は下がる。</a:t>
            </a:r>
            <a:endParaRPr lang="en-US" altLang="ja-JP" b="1" dirty="0">
              <a:solidFill>
                <a:srgbClr val="FF0000"/>
              </a:solidFill>
              <a:latin typeface="+mn-ea"/>
            </a:endParaRPr>
          </a:p>
          <a:p>
            <a:pPr marL="0" indent="0">
              <a:buNone/>
            </a:pPr>
            <a:endParaRPr lang="en-US" altLang="ja-JP" dirty="0">
              <a:latin typeface="+mn-ea"/>
            </a:endParaRPr>
          </a:p>
        </p:txBody>
      </p:sp>
      <p:cxnSp>
        <p:nvCxnSpPr>
          <p:cNvPr id="5" name="直線コネクタ 4">
            <a:extLst>
              <a:ext uri="{FF2B5EF4-FFF2-40B4-BE49-F238E27FC236}">
                <a16:creationId xmlns:a16="http://schemas.microsoft.com/office/drawing/2014/main" id="{F4E6AE0D-F8C3-2449-B3DB-51F027754875}"/>
              </a:ext>
            </a:extLst>
          </p:cNvPr>
          <p:cNvCxnSpPr/>
          <p:nvPr/>
        </p:nvCxnSpPr>
        <p:spPr>
          <a:xfrm>
            <a:off x="714067" y="1354703"/>
            <a:ext cx="10763865" cy="0"/>
          </a:xfrm>
          <a:prstGeom prst="line">
            <a:avLst/>
          </a:prstGeom>
          <a:ln w="31750">
            <a:solidFill>
              <a:srgbClr val="70C80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6546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80CCBB-3F33-4EFA-ADAF-658E62A3510A}"/>
              </a:ext>
            </a:extLst>
          </p:cNvPr>
          <p:cNvSpPr>
            <a:spLocks noGrp="1"/>
          </p:cNvSpPr>
          <p:nvPr>
            <p:ph type="title"/>
          </p:nvPr>
        </p:nvSpPr>
        <p:spPr>
          <a:xfrm>
            <a:off x="0" y="365125"/>
            <a:ext cx="11353800" cy="1325563"/>
          </a:xfrm>
        </p:spPr>
        <p:txBody>
          <a:bodyPr>
            <a:normAutofit/>
          </a:bodyPr>
          <a:lstStyle/>
          <a:p>
            <a:r>
              <a:rPr kumimoji="1" lang="ja-JP" altLang="en-US" sz="3600" dirty="0"/>
              <a:t>添削例</a:t>
            </a:r>
            <a:r>
              <a:rPr kumimoji="1" lang="en-US" altLang="ja-JP" sz="3600" dirty="0"/>
              <a:t>1</a:t>
            </a:r>
            <a:r>
              <a:rPr kumimoji="1" lang="ja-JP" altLang="en-US" sz="3600" dirty="0"/>
              <a:t>回目</a:t>
            </a:r>
          </a:p>
        </p:txBody>
      </p:sp>
      <p:sp>
        <p:nvSpPr>
          <p:cNvPr id="3" name="コンテンツ プレースホルダー 2">
            <a:extLst>
              <a:ext uri="{FF2B5EF4-FFF2-40B4-BE49-F238E27FC236}">
                <a16:creationId xmlns:a16="http://schemas.microsoft.com/office/drawing/2014/main" id="{0EE326E2-EDC4-4B6D-A4F5-253F2F550FBF}"/>
              </a:ext>
            </a:extLst>
          </p:cNvPr>
          <p:cNvSpPr>
            <a:spLocks noGrp="1"/>
          </p:cNvSpPr>
          <p:nvPr>
            <p:ph idx="1"/>
          </p:nvPr>
        </p:nvSpPr>
        <p:spPr/>
        <p:txBody>
          <a:bodyPr/>
          <a:lstStyle/>
          <a:p>
            <a:pPr algn="just">
              <a:lnSpc>
                <a:spcPct val="100000"/>
              </a:lnSpc>
            </a:pP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This program has </a:t>
            </a:r>
            <a:r>
              <a:rPr lang="en-GB" altLang="ja-JP" sz="1800" kern="100" dirty="0">
                <a:effectLst/>
                <a:highlight>
                  <a:srgbClr val="FFFF00"/>
                </a:highlight>
                <a:latin typeface="Arial" panose="020B0604020202020204" pitchFamily="34" charset="0"/>
                <a:ea typeface="游明朝" panose="02020400000000000000" pitchFamily="18" charset="-128"/>
                <a:cs typeface="Mangal" panose="02040503050203030202" pitchFamily="18" charset="0"/>
              </a:rPr>
              <a:t>some advantages.</a:t>
            </a: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One of them is that students can improve themselves in </a:t>
            </a:r>
            <a:r>
              <a:rPr lang="en-GB" altLang="ja-JP" sz="1800" kern="100" dirty="0">
                <a:effectLst/>
                <a:highlight>
                  <a:srgbClr val="FFFF00"/>
                </a:highlight>
                <a:latin typeface="Arial" panose="020B0604020202020204" pitchFamily="34" charset="0"/>
                <a:ea typeface="游明朝" panose="02020400000000000000" pitchFamily="18" charset="-128"/>
                <a:cs typeface="Mangal" panose="02040503050203030202" pitchFamily="18" charset="0"/>
              </a:rPr>
              <a:t>various aspects.</a:t>
            </a: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a:t>
            </a:r>
            <a:r>
              <a:rPr lang="en-GB" altLang="ja-JP" sz="1800" kern="100" dirty="0">
                <a:effectLst/>
                <a:highlight>
                  <a:srgbClr val="FFFF00"/>
                </a:highlight>
                <a:latin typeface="Arial" panose="020B0604020202020204" pitchFamily="34" charset="0"/>
                <a:ea typeface="游明朝" panose="02020400000000000000" pitchFamily="18" charset="-128"/>
                <a:cs typeface="Mangal" panose="02040503050203030202" pitchFamily="18" charset="0"/>
              </a:rPr>
              <a:t>For example,</a:t>
            </a: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it can be improved from two aspect, </a:t>
            </a:r>
            <a:r>
              <a:rPr lang="en-GB" altLang="ja-JP" sz="1800" kern="100" dirty="0">
                <a:effectLst/>
                <a:highlight>
                  <a:srgbClr val="D3D3D3"/>
                </a:highlight>
                <a:latin typeface="Arial" panose="020B0604020202020204" pitchFamily="34" charset="0"/>
                <a:ea typeface="游明朝" panose="02020400000000000000" pitchFamily="18" charset="-128"/>
                <a:cs typeface="Mangal" panose="02040503050203030202" pitchFamily="18" charset="0"/>
              </a:rPr>
              <a:t>academic and </a:t>
            </a:r>
            <a:r>
              <a:rPr lang="en-GB" altLang="ja-JP" sz="1800" kern="100" dirty="0" err="1">
                <a:effectLst/>
                <a:highlight>
                  <a:srgbClr val="D3D3D3"/>
                </a:highlight>
                <a:latin typeface="Arial" panose="020B0604020202020204" pitchFamily="34" charset="0"/>
                <a:ea typeface="游明朝" panose="02020400000000000000" pitchFamily="18" charset="-128"/>
                <a:cs typeface="Mangal" panose="02040503050203030202" pitchFamily="18" charset="0"/>
              </a:rPr>
              <a:t>behavioral</a:t>
            </a:r>
            <a:r>
              <a:rPr lang="en-GB" altLang="ja-JP" sz="1800" kern="100" dirty="0">
                <a:effectLst/>
                <a:highlight>
                  <a:srgbClr val="D3D3D3"/>
                </a:highlight>
                <a:latin typeface="Arial" panose="020B0604020202020204" pitchFamily="34" charset="0"/>
                <a:ea typeface="游明朝" panose="02020400000000000000" pitchFamily="18" charset="-128"/>
                <a:cs typeface="Mangal" panose="02040503050203030202" pitchFamily="18" charset="0"/>
              </a:rPr>
              <a:t>.</a:t>
            </a: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The video mentioned that Rico’s grade is improved and he’s more </a:t>
            </a:r>
            <a:r>
              <a:rPr lang="en-GB" altLang="ja-JP" sz="1800" kern="100" dirty="0">
                <a:effectLst/>
                <a:highlight>
                  <a:srgbClr val="D3D3D3"/>
                </a:highlight>
                <a:latin typeface="Arial" panose="020B0604020202020204" pitchFamily="34" charset="0"/>
                <a:ea typeface="游明朝" panose="02020400000000000000" pitchFamily="18" charset="-128"/>
                <a:cs typeface="Mangal" panose="02040503050203030202" pitchFamily="18" charset="0"/>
              </a:rPr>
              <a:t>confident.</a:t>
            </a:r>
            <a:r>
              <a:rPr lang="ja-JP" altLang="ja-JP" sz="1800" kern="100" dirty="0">
                <a:solidFill>
                  <a:srgbClr val="FF0000"/>
                </a:solidFill>
                <a:effectLst/>
                <a:highlight>
                  <a:srgbClr val="D3D3D3"/>
                </a:highlight>
                <a:latin typeface="Arial" panose="020B0604020202020204" pitchFamily="34" charset="0"/>
                <a:ea typeface="游明朝" panose="02020400000000000000" pitchFamily="18" charset="-128"/>
                <a:cs typeface="Arial" panose="020B0604020202020204" pitchFamily="34" charset="0"/>
              </a:rPr>
              <a:t>何に？</a:t>
            </a:r>
            <a:r>
              <a:rPr lang="ja-JP" altLang="ja-JP" sz="1800" kern="100" dirty="0">
                <a:effectLst/>
                <a:latin typeface="Calibri" panose="020F0502020204030204" pitchFamily="34" charset="0"/>
                <a:ea typeface="Arial" panose="020B0604020202020204" pitchFamily="34" charset="0"/>
                <a:cs typeface="Mangal" panose="02040503050203030202" pitchFamily="18" charset="0"/>
              </a:rPr>
              <a:t> </a:t>
            </a:r>
            <a:r>
              <a:rPr lang="en-GB" altLang="ja-JP" sz="1800" kern="100" dirty="0">
                <a:effectLst/>
                <a:highlight>
                  <a:srgbClr val="FFFF00"/>
                </a:highlight>
                <a:latin typeface="Calibri" panose="020F0502020204030204" pitchFamily="34" charset="0"/>
                <a:ea typeface="Arial" panose="020B0604020202020204" pitchFamily="34" charset="0"/>
                <a:cs typeface="Mangal" panose="02040503050203030202" pitchFamily="18" charset="0"/>
              </a:rPr>
              <a:t>Being confident helps students change themselves and think about their future.</a:t>
            </a:r>
            <a:r>
              <a:rPr lang="ja-JP" altLang="ja-JP" sz="1800" kern="100" dirty="0">
                <a:solidFill>
                  <a:srgbClr val="FF0000"/>
                </a:solidFill>
                <a:effectLst/>
                <a:highlight>
                  <a:srgbClr val="FFFF00"/>
                </a:highlight>
                <a:latin typeface="Arial" panose="020B0604020202020204" pitchFamily="34" charset="0"/>
                <a:ea typeface="游明朝" panose="02020400000000000000" pitchFamily="18" charset="-128"/>
                <a:cs typeface="Arial" panose="020B0604020202020204" pitchFamily="34" charset="0"/>
              </a:rPr>
              <a:t>黄色ラインアウトライン参照</a:t>
            </a:r>
            <a:endParaRPr lang="ja-JP" altLang="ja-JP" sz="1800" kern="100" dirty="0">
              <a:effectLst/>
              <a:latin typeface="Calibri" panose="020F0502020204030204" pitchFamily="34" charset="0"/>
              <a:ea typeface="Segoe UI" panose="020B0502040204020203" pitchFamily="34" charset="0"/>
              <a:cs typeface="Mangal" panose="02040503050203030202" pitchFamily="18" charset="0"/>
            </a:endParaRPr>
          </a:p>
          <a:p>
            <a:pPr algn="just">
              <a:lnSpc>
                <a:spcPct val="100000"/>
              </a:lnSpc>
            </a:pP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However, this program also has some disadvantage. One of them is </a:t>
            </a:r>
            <a:r>
              <a:rPr lang="en-GB" altLang="ja-JP" sz="1800" kern="100" dirty="0">
                <a:effectLst/>
                <a:highlight>
                  <a:srgbClr val="D3D3D3"/>
                </a:highlight>
                <a:latin typeface="Arial" panose="020B0604020202020204" pitchFamily="34" charset="0"/>
                <a:ea typeface="游明朝" panose="02020400000000000000" pitchFamily="18" charset="-128"/>
                <a:cs typeface="Mangal" panose="02040503050203030202" pitchFamily="18" charset="0"/>
              </a:rPr>
              <a:t>that it is</a:t>
            </a:r>
            <a:r>
              <a:rPr lang="ja-JP" altLang="ja-JP" sz="1800" kern="100" dirty="0">
                <a:solidFill>
                  <a:srgbClr val="FF0000"/>
                </a:solidFill>
                <a:effectLst/>
                <a:highlight>
                  <a:srgbClr val="D3D3D3"/>
                </a:highlight>
                <a:latin typeface="Arial" panose="020B0604020202020204" pitchFamily="34" charset="0"/>
                <a:ea typeface="游明朝" panose="02020400000000000000" pitchFamily="18" charset="-128"/>
                <a:cs typeface="Arial" panose="020B0604020202020204" pitchFamily="34" charset="0"/>
              </a:rPr>
              <a:t>不要</a:t>
            </a:r>
            <a:r>
              <a:rPr lang="ja-JP" altLang="ja-JP" sz="1800" kern="100" dirty="0">
                <a:effectLst/>
                <a:latin typeface="Calibri" panose="020F0502020204030204" pitchFamily="34" charset="0"/>
                <a:ea typeface="Arial" panose="020B0604020202020204" pitchFamily="34" charset="0"/>
                <a:cs typeface="Mangal" panose="02040503050203030202" pitchFamily="18" charset="0"/>
              </a:rPr>
              <a:t> </a:t>
            </a:r>
            <a:r>
              <a:rPr lang="en-GB" altLang="ja-JP" sz="1800" kern="100" dirty="0">
                <a:effectLst/>
                <a:highlight>
                  <a:srgbClr val="D3D3D3"/>
                </a:highlight>
                <a:latin typeface="Calibri" panose="020F0502020204030204" pitchFamily="34" charset="0"/>
                <a:ea typeface="Arial" panose="020B0604020202020204" pitchFamily="34" charset="0"/>
                <a:cs typeface="Mangal" panose="02040503050203030202" pitchFamily="18" charset="0"/>
              </a:rPr>
              <a:t>the students who teach.</a:t>
            </a:r>
            <a:r>
              <a:rPr lang="en-GB" altLang="ja-JP" sz="1800" kern="100" dirty="0">
                <a:effectLst/>
                <a:latin typeface="Calibri" panose="020F0502020204030204" pitchFamily="34" charset="0"/>
                <a:ea typeface="Arial" panose="020B0604020202020204" pitchFamily="34" charset="0"/>
                <a:cs typeface="Mangal" panose="02040503050203030202" pitchFamily="18" charset="0"/>
              </a:rPr>
              <a:t> As the students teach, they can’t take responsibility </a:t>
            </a:r>
            <a:r>
              <a:rPr lang="en-GB" altLang="ja-JP" sz="1800" kern="100" dirty="0">
                <a:effectLst/>
                <a:highlight>
                  <a:srgbClr val="FFFF00"/>
                </a:highlight>
                <a:latin typeface="Calibri" panose="020F0502020204030204" pitchFamily="34" charset="0"/>
                <a:ea typeface="Arial" panose="020B0604020202020204" pitchFamily="34" charset="0"/>
                <a:cs typeface="Mangal" panose="02040503050203030202" pitchFamily="18" charset="0"/>
              </a:rPr>
              <a:t>and put a burden on them</a:t>
            </a:r>
            <a:r>
              <a:rPr lang="ja-JP" altLang="ja-JP" sz="1800" kern="100" dirty="0">
                <a:solidFill>
                  <a:srgbClr val="FF0000"/>
                </a:solidFill>
                <a:effectLst/>
                <a:highlight>
                  <a:srgbClr val="FFFF00"/>
                </a:highlight>
                <a:latin typeface="Arial" panose="020B0604020202020204" pitchFamily="34" charset="0"/>
                <a:ea typeface="游明朝" panose="02020400000000000000" pitchFamily="18" charset="-128"/>
                <a:cs typeface="Arial" panose="020B0604020202020204" pitchFamily="34" charset="0"/>
              </a:rPr>
              <a:t>主語ない　生徒が主語になって意味不明、</a:t>
            </a:r>
            <a:r>
              <a:rPr lang="en-GB" altLang="ja-JP" sz="1800" kern="100" dirty="0">
                <a:effectLst/>
                <a:highlight>
                  <a:srgbClr val="FFFF00"/>
                </a:highlight>
                <a:latin typeface="Arial" panose="020B0604020202020204" pitchFamily="34" charset="0"/>
                <a:ea typeface="游明朝" panose="02020400000000000000" pitchFamily="18" charset="-128"/>
                <a:cs typeface="Mangal" panose="02040503050203030202" pitchFamily="18" charset="0"/>
              </a:rPr>
              <a:t>. However, this kind of thing reduces the risk if the teaching student thinks</a:t>
            </a: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a:t>
            </a:r>
            <a:r>
              <a:rPr lang="en-GB" altLang="ja-JP" sz="1800" kern="100" dirty="0">
                <a:effectLst/>
                <a:highlight>
                  <a:srgbClr val="D3D3D3"/>
                </a:highlight>
                <a:latin typeface="Arial" panose="020B0604020202020204" pitchFamily="34" charset="0"/>
                <a:ea typeface="游明朝" panose="02020400000000000000" pitchFamily="18" charset="-128"/>
                <a:cs typeface="Mangal" panose="02040503050203030202" pitchFamily="18" charset="0"/>
              </a:rPr>
              <a:t>comfortably.</a:t>
            </a:r>
            <a:endParaRPr lang="ja-JP" altLang="ja-JP" sz="1800" kern="100" dirty="0">
              <a:effectLst/>
              <a:latin typeface="Calibri" panose="020F0502020204030204" pitchFamily="34" charset="0"/>
              <a:ea typeface="Segoe UI" panose="020B0502040204020203" pitchFamily="34" charset="0"/>
              <a:cs typeface="Mangal" panose="02040503050203030202" pitchFamily="18" charset="0"/>
            </a:endParaRPr>
          </a:p>
          <a:p>
            <a:pPr algn="just">
              <a:lnSpc>
                <a:spcPct val="100000"/>
              </a:lnSpc>
            </a:pP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The good thing about this program is that students </a:t>
            </a:r>
            <a:r>
              <a:rPr lang="en-GB" altLang="ja-JP" sz="1800" kern="100" dirty="0">
                <a:effectLst/>
                <a:highlight>
                  <a:srgbClr val="FFFF00"/>
                </a:highlight>
                <a:latin typeface="Arial" panose="020B0604020202020204" pitchFamily="34" charset="0"/>
                <a:ea typeface="游明朝" panose="02020400000000000000" pitchFamily="18" charset="-128"/>
                <a:cs typeface="Mangal" panose="02040503050203030202" pitchFamily="18" charset="0"/>
              </a:rPr>
              <a:t>improve themselves.</a:t>
            </a:r>
            <a:r>
              <a:rPr lang="ja-JP" altLang="ja-JP" sz="1800" kern="100" dirty="0">
                <a:solidFill>
                  <a:srgbClr val="FF0000"/>
                </a:solidFill>
                <a:effectLst/>
                <a:highlight>
                  <a:srgbClr val="FFFF00"/>
                </a:highlight>
                <a:latin typeface="Arial" panose="020B0604020202020204" pitchFamily="34" charset="0"/>
                <a:ea typeface="游明朝" panose="02020400000000000000" pitchFamily="18" charset="-128"/>
                <a:cs typeface="Arial" panose="020B0604020202020204" pitchFamily="34" charset="0"/>
              </a:rPr>
              <a:t>なにについて</a:t>
            </a: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Students </a:t>
            </a:r>
            <a:r>
              <a:rPr lang="en-GB" altLang="ja-JP" sz="1800" kern="100" dirty="0">
                <a:effectLst/>
                <a:highlight>
                  <a:srgbClr val="FFFF00"/>
                </a:highlight>
                <a:latin typeface="Arial" panose="020B0604020202020204" pitchFamily="34" charset="0"/>
                <a:ea typeface="游明朝" panose="02020400000000000000" pitchFamily="18" charset="-128"/>
                <a:cs typeface="Mangal" panose="02040503050203030202" pitchFamily="18" charset="0"/>
              </a:rPr>
              <a:t>grow as human beings</a:t>
            </a: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a:t>
            </a:r>
            <a:r>
              <a:rPr lang="en-GB" altLang="ja-JP" sz="1800" kern="100" dirty="0">
                <a:effectLst/>
                <a:highlight>
                  <a:srgbClr val="FFFF00"/>
                </a:highlight>
                <a:latin typeface="Arial" panose="020B0604020202020204" pitchFamily="34" charset="0"/>
                <a:ea typeface="游明朝" panose="02020400000000000000" pitchFamily="18" charset="-128"/>
                <a:cs typeface="Mangal" panose="02040503050203030202" pitchFamily="18" charset="0"/>
              </a:rPr>
              <a:t>and use them for the future</a:t>
            </a:r>
            <a:r>
              <a:rPr lang="ja-JP" altLang="ja-JP" sz="1800" kern="100" dirty="0">
                <a:effectLst/>
                <a:highlight>
                  <a:srgbClr val="FFFF00"/>
                </a:highlight>
                <a:latin typeface="Arial" panose="020B0604020202020204" pitchFamily="34" charset="0"/>
                <a:ea typeface="游明朝" panose="02020400000000000000" pitchFamily="18" charset="-128"/>
                <a:cs typeface="Arial" panose="020B0604020202020204" pitchFamily="34" charset="0"/>
              </a:rPr>
              <a:t>アウトライン参照</a:t>
            </a:r>
            <a:r>
              <a:rPr lang="en-GB" altLang="ja-JP" sz="1800" kern="100" dirty="0">
                <a:effectLst/>
                <a:latin typeface="Arial" panose="020B0604020202020204" pitchFamily="34" charset="0"/>
                <a:ea typeface="游明朝" panose="02020400000000000000" pitchFamily="18" charset="-128"/>
                <a:cs typeface="Mangal" panose="02040503050203030202" pitchFamily="18" charset="0"/>
              </a:rPr>
              <a:t>. I hope that such a program that can be improved in various aspects will be on a larger scale.</a:t>
            </a:r>
            <a:r>
              <a:rPr lang="ja-JP" altLang="ja-JP" sz="1800" kern="100" dirty="0">
                <a:effectLst/>
                <a:highlight>
                  <a:srgbClr val="FFFF00"/>
                </a:highlight>
                <a:latin typeface="Arial" panose="020B0604020202020204" pitchFamily="34" charset="0"/>
                <a:ea typeface="游明朝" panose="02020400000000000000" pitchFamily="18" charset="-128"/>
                <a:cs typeface="Arial" panose="020B0604020202020204" pitchFamily="34" charset="0"/>
              </a:rPr>
              <a:t>１３９</a:t>
            </a:r>
            <a:endParaRPr lang="ja-JP" altLang="ja-JP" sz="1800" kern="100" dirty="0">
              <a:effectLst/>
              <a:highlight>
                <a:srgbClr val="FFFF00"/>
              </a:highlight>
              <a:latin typeface="Calibri" panose="020F0502020204030204" pitchFamily="34" charset="0"/>
              <a:ea typeface="Segoe UI" panose="020B0502040204020203" pitchFamily="34" charset="0"/>
              <a:cs typeface="Mangal" panose="02040503050203030202" pitchFamily="18" charset="0"/>
            </a:endParaRPr>
          </a:p>
          <a:p>
            <a:pPr>
              <a:lnSpc>
                <a:spcPct val="100000"/>
              </a:lnSpc>
            </a:pPr>
            <a:r>
              <a:rPr lang="en-GB" altLang="ja-JP" sz="1800" dirty="0">
                <a:effectLst/>
                <a:latin typeface="Arial" panose="020B0604020202020204" pitchFamily="34" charset="0"/>
                <a:ea typeface="游明朝" panose="02020400000000000000" pitchFamily="18" charset="-128"/>
              </a:rPr>
              <a:t>Body</a:t>
            </a:r>
            <a:r>
              <a:rPr lang="ja-JP" altLang="ja-JP" sz="1800" dirty="0">
                <a:effectLst/>
                <a:latin typeface="Arial" panose="020B0604020202020204" pitchFamily="34" charset="0"/>
                <a:ea typeface="游明朝" panose="02020400000000000000" pitchFamily="18" charset="-128"/>
                <a:cs typeface="Arial" panose="020B0604020202020204" pitchFamily="34" charset="0"/>
              </a:rPr>
              <a:t>の段落１に説明がなく脈絡から外れたもの、２に説得性のないものが入っていて、一貫性に欠ける、トピックセンテンスからすぐに例示に行くことは不明な作文につながること指摘済み、復習を</a:t>
            </a:r>
            <a:endParaRPr kumimoji="1" lang="ja-JP" altLang="en-US" dirty="0"/>
          </a:p>
        </p:txBody>
      </p:sp>
      <p:sp>
        <p:nvSpPr>
          <p:cNvPr id="5" name="吹き出し: 下矢印 4">
            <a:extLst>
              <a:ext uri="{FF2B5EF4-FFF2-40B4-BE49-F238E27FC236}">
                <a16:creationId xmlns:a16="http://schemas.microsoft.com/office/drawing/2014/main" id="{A91A4E0B-F86C-4EAF-AD7F-FAFD543C3CD8}"/>
              </a:ext>
            </a:extLst>
          </p:cNvPr>
          <p:cNvSpPr/>
          <p:nvPr/>
        </p:nvSpPr>
        <p:spPr>
          <a:xfrm>
            <a:off x="2717442" y="1030310"/>
            <a:ext cx="4031088" cy="79849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内容がおかしい部分は黄色マーカー</a:t>
            </a:r>
          </a:p>
        </p:txBody>
      </p:sp>
      <p:sp>
        <p:nvSpPr>
          <p:cNvPr id="6" name="吹き出し: 下矢印 5">
            <a:extLst>
              <a:ext uri="{FF2B5EF4-FFF2-40B4-BE49-F238E27FC236}">
                <a16:creationId xmlns:a16="http://schemas.microsoft.com/office/drawing/2014/main" id="{27F45C60-FB0D-4E73-A583-88273C7D4FB0}"/>
              </a:ext>
            </a:extLst>
          </p:cNvPr>
          <p:cNvSpPr/>
          <p:nvPr/>
        </p:nvSpPr>
        <p:spPr>
          <a:xfrm>
            <a:off x="6891806" y="902481"/>
            <a:ext cx="4639794" cy="1325563"/>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文法が間違っている部分はグレーマーカー、この場合だと何を信じているか、を書くことで間違いが直るのでヒント赤字</a:t>
            </a:r>
          </a:p>
        </p:txBody>
      </p:sp>
      <p:sp>
        <p:nvSpPr>
          <p:cNvPr id="7" name="吹き出し: 上矢印 6">
            <a:extLst>
              <a:ext uri="{FF2B5EF4-FFF2-40B4-BE49-F238E27FC236}">
                <a16:creationId xmlns:a16="http://schemas.microsoft.com/office/drawing/2014/main" id="{F88EFF1D-8C45-43D8-A8DB-F5FF5CFE0335}"/>
              </a:ext>
            </a:extLst>
          </p:cNvPr>
          <p:cNvSpPr/>
          <p:nvPr/>
        </p:nvSpPr>
        <p:spPr>
          <a:xfrm>
            <a:off x="963474" y="3848868"/>
            <a:ext cx="5785056" cy="3009131"/>
          </a:xfrm>
          <a:prstGeom prst="upArrowCallout">
            <a:avLst>
              <a:gd name="adj1" fmla="val 11884"/>
              <a:gd name="adj2" fmla="val 25000"/>
              <a:gd name="adj3" fmla="val 13290"/>
              <a:gd name="adj4" fmla="val 2749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どのように内容がおかしいのか、説明部分は赤文字</a:t>
            </a:r>
          </a:p>
        </p:txBody>
      </p:sp>
      <p:sp>
        <p:nvSpPr>
          <p:cNvPr id="9" name="吹き出し: 左矢印 8">
            <a:extLst>
              <a:ext uri="{FF2B5EF4-FFF2-40B4-BE49-F238E27FC236}">
                <a16:creationId xmlns:a16="http://schemas.microsoft.com/office/drawing/2014/main" id="{1B76A1CC-8C8A-4BEF-A2A8-1A9224AA6F0B}"/>
              </a:ext>
            </a:extLst>
          </p:cNvPr>
          <p:cNvSpPr/>
          <p:nvPr/>
        </p:nvSpPr>
        <p:spPr>
          <a:xfrm>
            <a:off x="8365067" y="4743185"/>
            <a:ext cx="3826933" cy="626534"/>
          </a:xfrm>
          <a:prstGeom prst="left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ワード</a:t>
            </a:r>
            <a:r>
              <a:rPr kumimoji="1" lang="ja-JP" altLang="en-US" dirty="0"/>
              <a:t>数を書く</a:t>
            </a:r>
          </a:p>
        </p:txBody>
      </p:sp>
    </p:spTree>
    <p:extLst>
      <p:ext uri="{BB962C8B-B14F-4D97-AF65-F5344CB8AC3E}">
        <p14:creationId xmlns:p14="http://schemas.microsoft.com/office/powerpoint/2010/main" val="2231720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ACE05E-47C3-48C6-8584-8121CBE278EA}"/>
              </a:ext>
            </a:extLst>
          </p:cNvPr>
          <p:cNvSpPr>
            <a:spLocks noGrp="1"/>
          </p:cNvSpPr>
          <p:nvPr>
            <p:ph type="title"/>
          </p:nvPr>
        </p:nvSpPr>
        <p:spPr/>
        <p:txBody>
          <a:bodyPr>
            <a:normAutofit/>
          </a:bodyPr>
          <a:lstStyle/>
          <a:p>
            <a:r>
              <a:rPr kumimoji="1" lang="ja-JP" altLang="en-US" sz="3600" dirty="0"/>
              <a:t>添削例</a:t>
            </a:r>
            <a:r>
              <a:rPr kumimoji="1" lang="en-US" altLang="ja-JP" sz="3600" dirty="0"/>
              <a:t>2</a:t>
            </a:r>
            <a:r>
              <a:rPr kumimoji="1" lang="ja-JP" altLang="en-US" sz="3600" dirty="0"/>
              <a:t>回目</a:t>
            </a:r>
          </a:p>
        </p:txBody>
      </p:sp>
      <p:sp>
        <p:nvSpPr>
          <p:cNvPr id="3" name="コンテンツ プレースホルダー 2">
            <a:extLst>
              <a:ext uri="{FF2B5EF4-FFF2-40B4-BE49-F238E27FC236}">
                <a16:creationId xmlns:a16="http://schemas.microsoft.com/office/drawing/2014/main" id="{390BB4A4-D069-4243-9634-3A210F51E516}"/>
              </a:ext>
            </a:extLst>
          </p:cNvPr>
          <p:cNvSpPr>
            <a:spLocks noGrp="1"/>
          </p:cNvSpPr>
          <p:nvPr>
            <p:ph idx="1"/>
          </p:nvPr>
        </p:nvSpPr>
        <p:spPr/>
        <p:txBody>
          <a:bodyPr/>
          <a:lstStyle/>
          <a:p>
            <a:pPr>
              <a:lnSpc>
                <a:spcPct val="150000"/>
              </a:lnSpc>
            </a:pPr>
            <a:r>
              <a:rPr lang="en-US" altLang="ja-JP" sz="1800" kern="100" dirty="0">
                <a:solidFill>
                  <a:srgbClr val="0070C0"/>
                </a:solidFill>
                <a:effectLst/>
                <a:highlight>
                  <a:srgbClr val="FFFF00"/>
                </a:highlight>
                <a:latin typeface="Century Schoolbook" panose="02040604050505020304" pitchFamily="18" charset="0"/>
                <a:ea typeface="Century Schoolbook" panose="02040604050505020304" pitchFamily="18" charset="0"/>
                <a:cs typeface="Century Schoolbook" panose="02040604050505020304" pitchFamily="18" charset="0"/>
              </a:rPr>
              <a:t>He succeeded in going abroad </a:t>
            </a:r>
            <a:r>
              <a:rPr lang="en-US" altLang="ja-JP" sz="1800" kern="100" dirty="0">
                <a:solidFill>
                  <a:srgbClr val="004DBB"/>
                </a:solidFill>
                <a:effectLst/>
                <a:highlight>
                  <a:srgbClr val="FFFF00"/>
                </a:highlight>
                <a:latin typeface="Century Schoolbook" panose="02040604050505020304" pitchFamily="18" charset="0"/>
                <a:ea typeface="Century Schoolbook" panose="02040604050505020304" pitchFamily="18" charset="0"/>
                <a:cs typeface="Century Schoolbook" panose="02040604050505020304" pitchFamily="18" charset="0"/>
              </a:rPr>
              <a:t>and </a:t>
            </a:r>
            <a:r>
              <a:rPr lang="en-US" altLang="ja-JP" sz="1800" kern="100" dirty="0">
                <a:solidFill>
                  <a:srgbClr val="FF0000"/>
                </a:solidFill>
                <a:effectLst/>
                <a:highlight>
                  <a:srgbClr val="FFFF00"/>
                </a:highlight>
                <a:latin typeface="Century Schoolbook" panose="02040604050505020304" pitchFamily="18" charset="0"/>
                <a:ea typeface="Century Schoolbook" panose="02040604050505020304" pitchFamily="18" charset="0"/>
                <a:cs typeface="Century Schoolbook" panose="02040604050505020304" pitchFamily="18" charset="0"/>
              </a:rPr>
              <a:t>for</a:t>
            </a:r>
            <a:r>
              <a:rPr lang="en-US" altLang="ja-JP" sz="1800" kern="100" dirty="0">
                <a:solidFill>
                  <a:srgbClr val="0070C0"/>
                </a:solidFill>
                <a:effectLst/>
                <a:highlight>
                  <a:srgbClr val="FFFF00"/>
                </a:highlight>
                <a:latin typeface="Century Schoolbook" panose="02040604050505020304" pitchFamily="18" charset="0"/>
                <a:ea typeface="Century Schoolbook" panose="02040604050505020304" pitchFamily="18" charset="0"/>
                <a:cs typeface="Century Schoolbook" panose="02040604050505020304" pitchFamily="18" charset="0"/>
              </a:rPr>
              <a:t> practicing in an environment closer to his dream</a:t>
            </a:r>
            <a:r>
              <a:rPr lang="ja-JP" altLang="ja-JP" sz="1800" kern="100" dirty="0">
                <a:solidFill>
                  <a:srgbClr val="FF0000"/>
                </a:solidFill>
                <a:effectLst/>
                <a:latin typeface="游明朝" panose="02020400000000000000" pitchFamily="18" charset="-128"/>
                <a:ea typeface="ＭＳ 明朝" panose="02020609040205080304" pitchFamily="17" charset="-128"/>
                <a:cs typeface="ＭＳ 明朝" panose="02020609040205080304" pitchFamily="17" charset="-128"/>
              </a:rPr>
              <a:t>夢に近い環境、というのは夢に近づくためにベストな環境、とかくといい</a:t>
            </a:r>
            <a:r>
              <a:rPr lang="en-US" altLang="ja-JP" sz="1800" kern="100" dirty="0">
                <a:solidFill>
                  <a:srgbClr val="0070C0"/>
                </a:solidFill>
                <a:effectLst/>
                <a:latin typeface="Century Schoolbook" panose="02040604050505020304" pitchFamily="18" charset="0"/>
                <a:ea typeface="Century Schoolbook" panose="02040604050505020304" pitchFamily="18" charset="0"/>
                <a:cs typeface="Century Schoolbook" panose="02040604050505020304" pitchFamily="18" charset="0"/>
              </a:rPr>
              <a:t>.</a:t>
            </a:r>
            <a:r>
              <a:rPr lang="en-US" altLang="ja-JP" sz="1800" kern="100" dirty="0">
                <a:solidFill>
                  <a:srgbClr val="000000"/>
                </a:solidFill>
                <a:effectLst/>
                <a:latin typeface="Century Schoolbook" panose="02040604050505020304" pitchFamily="18" charset="0"/>
                <a:ea typeface="Century Schoolbook" panose="02040604050505020304" pitchFamily="18" charset="0"/>
                <a:cs typeface="Century Schoolbook" panose="02040604050505020304" pitchFamily="18" charset="0"/>
              </a:rPr>
              <a:t> He started playing basketball in junior high school. After graduating from high school, he received offers from several American universities and he decided to go to Gonzaga University which has a good program to train </a:t>
            </a:r>
            <a:r>
              <a:rPr lang="en-US" altLang="ja-JP" sz="1800" kern="100" dirty="0">
                <a:solidFill>
                  <a:srgbClr val="0070C0"/>
                </a:solidFill>
                <a:effectLst/>
                <a:latin typeface="Century Schoolbook" panose="02040604050505020304" pitchFamily="18" charset="0"/>
                <a:ea typeface="Century Schoolbook" panose="02040604050505020304" pitchFamily="18" charset="0"/>
                <a:cs typeface="Century Schoolbook" panose="02040604050505020304" pitchFamily="18" charset="0"/>
              </a:rPr>
              <a:t>players from overseas</a:t>
            </a:r>
            <a:r>
              <a:rPr lang="en-US" altLang="ja-JP" sz="1800" kern="100" dirty="0">
                <a:solidFill>
                  <a:srgbClr val="000000"/>
                </a:solidFill>
                <a:effectLst/>
                <a:latin typeface="Century Schoolbook" panose="02040604050505020304" pitchFamily="18" charset="0"/>
                <a:ea typeface="Century Schoolbook" panose="02040604050505020304" pitchFamily="18" charset="0"/>
                <a:cs typeface="Century Schoolbook" panose="02040604050505020304" pitchFamily="18" charset="0"/>
              </a:rPr>
              <a:t>. At that time, he was aiming to join the NBA. Going abroad, </a:t>
            </a:r>
            <a:r>
              <a:rPr lang="en-US" altLang="ja-JP" sz="1800" kern="100" dirty="0">
                <a:solidFill>
                  <a:srgbClr val="0070C0"/>
                </a:solidFill>
                <a:effectLst/>
                <a:latin typeface="Century Schoolbook" panose="02040604050505020304" pitchFamily="18" charset="0"/>
                <a:ea typeface="Century Schoolbook" panose="02040604050505020304" pitchFamily="18" charset="0"/>
                <a:cs typeface="Century Schoolbook" panose="02040604050505020304" pitchFamily="18" charset="0"/>
              </a:rPr>
              <a:t>h</a:t>
            </a:r>
            <a:r>
              <a:rPr lang="en-US" altLang="ja-JP" sz="1800" kern="100" dirty="0">
                <a:solidFill>
                  <a:srgbClr val="000000"/>
                </a:solidFill>
                <a:effectLst/>
                <a:latin typeface="Century Schoolbook" panose="02040604050505020304" pitchFamily="18" charset="0"/>
                <a:ea typeface="Century Schoolbook" panose="02040604050505020304" pitchFamily="18" charset="0"/>
                <a:cs typeface="Century Schoolbook" panose="02040604050505020304" pitchFamily="18" charset="0"/>
              </a:rPr>
              <a:t>e worked hard to practice</a:t>
            </a:r>
            <a:r>
              <a:rPr lang="en-US" altLang="ja-JP" sz="1800" kern="100" dirty="0">
                <a:solidFill>
                  <a:srgbClr val="0070C0"/>
                </a:solidFill>
                <a:effectLst/>
                <a:latin typeface="Century Schoolbook" panose="02040604050505020304" pitchFamily="18" charset="0"/>
                <a:ea typeface="Century Schoolbook" panose="02040604050505020304" pitchFamily="18" charset="0"/>
                <a:cs typeface="Century Schoolbook" panose="02040604050505020304" pitchFamily="18" charset="0"/>
              </a:rPr>
              <a:t>d</a:t>
            </a:r>
            <a:r>
              <a:rPr lang="en-US" altLang="ja-JP" sz="1800" kern="100" dirty="0">
                <a:solidFill>
                  <a:srgbClr val="000000"/>
                </a:solidFill>
                <a:effectLst/>
                <a:latin typeface="Century Schoolbook" panose="02040604050505020304" pitchFamily="18" charset="0"/>
                <a:ea typeface="Century Schoolbook" panose="02040604050505020304" pitchFamily="18" charset="0"/>
                <a:cs typeface="Century Schoolbook" panose="02040604050505020304" pitchFamily="18" charset="0"/>
              </a:rPr>
              <a:t> basketball. By the time he was in his second year of college </a:t>
            </a:r>
            <a:r>
              <a:rPr lang="en-US" altLang="ja-JP" sz="1800" kern="100" dirty="0">
                <a:solidFill>
                  <a:srgbClr val="0070C0"/>
                </a:solidFill>
                <a:effectLst/>
                <a:latin typeface="Century Schoolbook" panose="02040604050505020304" pitchFamily="18" charset="0"/>
                <a:ea typeface="Century Schoolbook" panose="02040604050505020304" pitchFamily="18" charset="0"/>
                <a:cs typeface="Century Schoolbook" panose="02040604050505020304" pitchFamily="18" charset="0"/>
              </a:rPr>
              <a:t>grade</a:t>
            </a:r>
            <a:r>
              <a:rPr lang="en-US" altLang="ja-JP" sz="1800" kern="100" dirty="0">
                <a:solidFill>
                  <a:srgbClr val="000000"/>
                </a:solidFill>
                <a:effectLst/>
                <a:latin typeface="Century Schoolbook" panose="02040604050505020304" pitchFamily="18" charset="0"/>
                <a:ea typeface="Century Schoolbook" panose="02040604050505020304" pitchFamily="18" charset="0"/>
                <a:cs typeface="Century Schoolbook" panose="02040604050505020304" pitchFamily="18" charset="0"/>
              </a:rPr>
              <a:t>, he became a promising player across the United States. He said going abroad turned his “dream” of becoming an NBA player into an “accessible goal”. </a:t>
            </a:r>
            <a:r>
              <a:rPr lang="en-US" altLang="ja-JP" sz="1800" kern="100" dirty="0">
                <a:solidFill>
                  <a:srgbClr val="0070C0"/>
                </a:solidFill>
                <a:effectLst/>
                <a:latin typeface="Century Schoolbook" panose="02040604050505020304" pitchFamily="18" charset="0"/>
                <a:ea typeface="Century Schoolbook" panose="02040604050505020304" pitchFamily="18" charset="0"/>
                <a:cs typeface="Century Schoolbook" panose="02040604050505020304" pitchFamily="18" charset="0"/>
              </a:rPr>
              <a:t>H</a:t>
            </a:r>
            <a:r>
              <a:rPr lang="en-US" altLang="ja-JP" sz="1800" kern="100" dirty="0">
                <a:solidFill>
                  <a:srgbClr val="000000"/>
                </a:solidFill>
                <a:effectLst/>
                <a:latin typeface="Century Schoolbook" panose="02040604050505020304" pitchFamily="18" charset="0"/>
                <a:ea typeface="Century Schoolbook" panose="02040604050505020304" pitchFamily="18" charset="0"/>
                <a:cs typeface="Century Schoolbook" panose="02040604050505020304" pitchFamily="18" charset="0"/>
              </a:rPr>
              <a:t>e was selected as an NBA player </a:t>
            </a:r>
            <a:r>
              <a:rPr lang="en-US" altLang="ja-JP" sz="1800" kern="100" dirty="0">
                <a:solidFill>
                  <a:srgbClr val="0070C0"/>
                </a:solidFill>
                <a:effectLst/>
                <a:latin typeface="Century Schoolbook" panose="02040604050505020304" pitchFamily="18" charset="0"/>
                <a:ea typeface="Century Schoolbook" panose="02040604050505020304" pitchFamily="18" charset="0"/>
                <a:cs typeface="Century Schoolbook" panose="02040604050505020304" pitchFamily="18" charset="0"/>
              </a:rPr>
              <a:t>last year</a:t>
            </a:r>
            <a:r>
              <a:rPr lang="en-US" altLang="ja-JP" sz="1800" kern="100" dirty="0">
                <a:solidFill>
                  <a:srgbClr val="000000"/>
                </a:solidFill>
                <a:effectLst/>
                <a:latin typeface="Century Schoolbook" panose="02040604050505020304" pitchFamily="18" charset="0"/>
                <a:ea typeface="Century Schoolbook" panose="02040604050505020304" pitchFamily="18" charset="0"/>
                <a:cs typeface="Century Schoolbook" panose="02040604050505020304" pitchFamily="18" charset="0"/>
              </a:rPr>
              <a:t>.</a:t>
            </a:r>
            <a:endParaRPr lang="ja-JP" altLang="ja-JP" sz="1800" kern="100" dirty="0">
              <a:effectLst/>
              <a:latin typeface="游明朝" panose="02020400000000000000" pitchFamily="18" charset="-128"/>
              <a:ea typeface="游明朝" panose="02020400000000000000" pitchFamily="18" charset="-128"/>
              <a:cs typeface="Arial" panose="020B0604020202020204" pitchFamily="34" charset="0"/>
            </a:endParaRPr>
          </a:p>
          <a:p>
            <a:endParaRPr kumimoji="1" lang="ja-JP" altLang="en-US" dirty="0"/>
          </a:p>
        </p:txBody>
      </p:sp>
      <p:sp>
        <p:nvSpPr>
          <p:cNvPr id="4" name="吹き出し: 下矢印 3">
            <a:extLst>
              <a:ext uri="{FF2B5EF4-FFF2-40B4-BE49-F238E27FC236}">
                <a16:creationId xmlns:a16="http://schemas.microsoft.com/office/drawing/2014/main" id="{FC54D9A9-386D-4E19-97CE-BEC755130EFD}"/>
              </a:ext>
            </a:extLst>
          </p:cNvPr>
          <p:cNvSpPr/>
          <p:nvPr/>
        </p:nvSpPr>
        <p:spPr>
          <a:xfrm>
            <a:off x="3674533" y="948267"/>
            <a:ext cx="7145867" cy="1016000"/>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前回添削部分を直したものは青文字になっている、それでもまだ直しが必要な内容なので赤字でコメント、などが書いてある</a:t>
            </a:r>
          </a:p>
        </p:txBody>
      </p:sp>
      <p:sp>
        <p:nvSpPr>
          <p:cNvPr id="5" name="吹き出し: 上矢印 4">
            <a:extLst>
              <a:ext uri="{FF2B5EF4-FFF2-40B4-BE49-F238E27FC236}">
                <a16:creationId xmlns:a16="http://schemas.microsoft.com/office/drawing/2014/main" id="{AB66CC25-DA08-4131-A4D7-CDBE5C6857F3}"/>
              </a:ext>
            </a:extLst>
          </p:cNvPr>
          <p:cNvSpPr/>
          <p:nvPr/>
        </p:nvSpPr>
        <p:spPr>
          <a:xfrm>
            <a:off x="1947333" y="2273830"/>
            <a:ext cx="5672667" cy="3903133"/>
          </a:xfrm>
          <a:prstGeom prst="upArrowCallout">
            <a:avLst>
              <a:gd name="adj1" fmla="val 14109"/>
              <a:gd name="adj2" fmla="val 12129"/>
              <a:gd name="adj3" fmla="val 14604"/>
              <a:gd name="adj4" fmla="val 1497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抜けている部分をつけたしている、赤字は添削者</a:t>
            </a:r>
          </a:p>
        </p:txBody>
      </p:sp>
    </p:spTree>
    <p:extLst>
      <p:ext uri="{BB962C8B-B14F-4D97-AF65-F5344CB8AC3E}">
        <p14:creationId xmlns:p14="http://schemas.microsoft.com/office/powerpoint/2010/main" val="237309969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1627</Words>
  <Application>Microsoft Office PowerPoint</Application>
  <PresentationFormat>ワイド画面</PresentationFormat>
  <Paragraphs>137</Paragraphs>
  <Slides>8</Slides>
  <Notes>6</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8</vt:i4>
      </vt:variant>
    </vt:vector>
  </HeadingPairs>
  <TitlesOfParts>
    <vt:vector size="17" baseType="lpstr">
      <vt:lpstr>Yu Gothic</vt:lpstr>
      <vt:lpstr>Yu Gothic</vt:lpstr>
      <vt:lpstr>游ゴシック Light</vt:lpstr>
      <vt:lpstr>游ゴシック Regular</vt:lpstr>
      <vt:lpstr>游明朝</vt:lpstr>
      <vt:lpstr>Arial</vt:lpstr>
      <vt:lpstr>Calibri</vt:lpstr>
      <vt:lpstr>Century Schoolbook</vt:lpstr>
      <vt:lpstr>Office テーマ</vt:lpstr>
      <vt:lpstr> 基本的な授業準備</vt:lpstr>
      <vt:lpstr> 授業準備(既にしているはず)</vt:lpstr>
      <vt:lpstr> 成績評価方法 ①</vt:lpstr>
      <vt:lpstr> 成績評価方法 ②</vt:lpstr>
      <vt:lpstr>授業の流れ</vt:lpstr>
      <vt:lpstr> 課題・添削の出し方</vt:lpstr>
      <vt:lpstr>添削例1回目</vt:lpstr>
      <vt:lpstr>添削例2回目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成績評価方法 ①</dc:title>
  <dc:creator>上窪 一世</dc:creator>
  <cp:lastModifiedBy>田村　N幸恵</cp:lastModifiedBy>
  <cp:revision>9</cp:revision>
  <dcterms:created xsi:type="dcterms:W3CDTF">2021-04-05T09:07:23Z</dcterms:created>
  <dcterms:modified xsi:type="dcterms:W3CDTF">2021-04-11T14:48:05Z</dcterms:modified>
</cp:coreProperties>
</file>